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365" r:id="rId2"/>
    <p:sldId id="366" r:id="rId3"/>
    <p:sldId id="367" r:id="rId4"/>
    <p:sldId id="368" r:id="rId5"/>
    <p:sldId id="369" r:id="rId6"/>
    <p:sldId id="373" r:id="rId7"/>
    <p:sldId id="371" r:id="rId8"/>
    <p:sldId id="372" r:id="rId9"/>
    <p:sldId id="370" r:id="rId10"/>
    <p:sldId id="374" r:id="rId11"/>
    <p:sldId id="375" r:id="rId12"/>
    <p:sldId id="376" r:id="rId13"/>
    <p:sldId id="377" r:id="rId14"/>
    <p:sldId id="357" r:id="rId15"/>
    <p:sldId id="358" r:id="rId16"/>
    <p:sldId id="359" r:id="rId17"/>
    <p:sldId id="360" r:id="rId18"/>
    <p:sldId id="361" r:id="rId19"/>
    <p:sldId id="328" r:id="rId20"/>
    <p:sldId id="362" r:id="rId21"/>
    <p:sldId id="340" r:id="rId22"/>
    <p:sldId id="379" r:id="rId23"/>
    <p:sldId id="363" r:id="rId24"/>
    <p:sldId id="356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unito" pitchFamily="2" charset="77"/>
      <p:regular r:id="rId33"/>
      <p:bold r:id="rId34"/>
      <p:italic r:id="rId35"/>
      <p:boldItalic r:id="rId36"/>
    </p:embeddedFont>
    <p:embeddedFont>
      <p:font typeface="Nunito Black" panose="020F0502020204030204" pitchFamily="34" charset="0"/>
      <p:bold r:id="rId37"/>
      <p:italic r:id="rId38"/>
      <p:boldItalic r:id="rId39"/>
    </p:embeddedFont>
    <p:embeddedFont>
      <p:font typeface="Nunito ExtraBold" panose="020F0502020204030204" pitchFamily="34" charset="0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Black" panose="020F0502020204030204" pitchFamily="34" charset="0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97" autoAdjust="0"/>
    <p:restoredTop sz="94660"/>
  </p:normalViewPr>
  <p:slideViewPr>
    <p:cSldViewPr snapToGrid="0" showGuides="1">
      <p:cViewPr>
        <p:scale>
          <a:sx n="87" d="100"/>
          <a:sy n="87" d="100"/>
        </p:scale>
        <p:origin x="2000" y="736"/>
      </p:cViewPr>
      <p:guideLst>
        <p:guide orient="horz" pos="2160"/>
        <p:guide pos="2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B2E45-1BB1-445E-B0B4-202F33E56BBC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263F7-291B-408E-BBAD-3E94F4F3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009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057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491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843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079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058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1232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60C0-710F-46B0-B813-5AC9534EB60A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10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39F5-AE53-41F5-B006-81C1E097B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68CCB-0196-4F5D-BAFC-6E2E7C8EF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94567-1644-4FC4-95E5-8F483024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C361D-9884-4211-B1A5-FCB77569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FC8B-4222-4FC0-87A7-3B29AEA4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41F-8BD4-4C16-A3A9-B9F1A717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6CB3F-48E1-4DF0-ABE0-B0D79F9D4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C240E-F564-4C7C-9226-123B5E0F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3EED-4F20-44D0-9B79-367701FD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5CF75-6967-4BC9-8AE6-DC90C106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49FE5-9BF5-4A5D-9228-D64A5DDA8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B015C-2202-4337-81CA-7959EB0E6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1ED9-ED39-45AC-ADDA-EA07475F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554B9-5640-4F8E-9212-9365119F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ACF1D-0A55-4C93-BEB5-0012E788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1E2E-59C4-4C14-ACC2-3A773DE0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9" y="364450"/>
            <a:ext cx="10514582" cy="13262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8F271-E537-4A33-8B23-76E707A27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0" y="0"/>
            <a:ext cx="1238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41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275030-BD51-4505-8B53-47ADA6534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87156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24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00DFA85B-E323-49C9-AE49-67CD32520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822682" y="-15779"/>
            <a:ext cx="4369318" cy="6113123"/>
          </a:xfrm>
          <a:custGeom>
            <a:avLst/>
            <a:gdLst>
              <a:gd name="connsiteX0" fmla="*/ 523548 w 5065744"/>
              <a:gd name="connsiteY0" fmla="*/ 5457726 h 7199313"/>
              <a:gd name="connsiteX1" fmla="*/ 713957 w 5065744"/>
              <a:gd name="connsiteY1" fmla="*/ 5536596 h 7199313"/>
              <a:gd name="connsiteX2" fmla="*/ 1776834 w 5065744"/>
              <a:gd name="connsiteY2" fmla="*/ 6599472 h 7199313"/>
              <a:gd name="connsiteX3" fmla="*/ 1776834 w 5065744"/>
              <a:gd name="connsiteY3" fmla="*/ 6980291 h 7199313"/>
              <a:gd name="connsiteX4" fmla="*/ 1557811 w 5065744"/>
              <a:gd name="connsiteY4" fmla="*/ 7199313 h 7199313"/>
              <a:gd name="connsiteX5" fmla="*/ 0 w 5065744"/>
              <a:gd name="connsiteY5" fmla="*/ 7199313 h 7199313"/>
              <a:gd name="connsiteX6" fmla="*/ 0 w 5065744"/>
              <a:gd name="connsiteY6" fmla="*/ 5869735 h 7199313"/>
              <a:gd name="connsiteX7" fmla="*/ 333139 w 5065744"/>
              <a:gd name="connsiteY7" fmla="*/ 5536596 h 7199313"/>
              <a:gd name="connsiteX8" fmla="*/ 523548 w 5065744"/>
              <a:gd name="connsiteY8" fmla="*/ 5457726 h 7199313"/>
              <a:gd name="connsiteX9" fmla="*/ 0 w 5065744"/>
              <a:gd name="connsiteY9" fmla="*/ 4822639 h 7199313"/>
              <a:gd name="connsiteX10" fmla="*/ 191628 w 5065744"/>
              <a:gd name="connsiteY10" fmla="*/ 5014266 h 7199313"/>
              <a:gd name="connsiteX11" fmla="*/ 191627 w 5065744"/>
              <a:gd name="connsiteY11" fmla="*/ 5395084 h 7199313"/>
              <a:gd name="connsiteX12" fmla="*/ 0 w 5065744"/>
              <a:gd name="connsiteY12" fmla="*/ 5586711 h 7199313"/>
              <a:gd name="connsiteX13" fmla="*/ 2128569 w 5065744"/>
              <a:gd name="connsiteY13" fmla="*/ 3852706 h 7199313"/>
              <a:gd name="connsiteX14" fmla="*/ 2318977 w 5065744"/>
              <a:gd name="connsiteY14" fmla="*/ 3931575 h 7199313"/>
              <a:gd name="connsiteX15" fmla="*/ 3381854 w 5065744"/>
              <a:gd name="connsiteY15" fmla="*/ 4994452 h 7199313"/>
              <a:gd name="connsiteX16" fmla="*/ 3381855 w 5065744"/>
              <a:gd name="connsiteY16" fmla="*/ 5375270 h 7199313"/>
              <a:gd name="connsiteX17" fmla="*/ 2318978 w 5065744"/>
              <a:gd name="connsiteY17" fmla="*/ 6438147 h 7199313"/>
              <a:gd name="connsiteX18" fmla="*/ 1938160 w 5065744"/>
              <a:gd name="connsiteY18" fmla="*/ 6438146 h 7199313"/>
              <a:gd name="connsiteX19" fmla="*/ 875283 w 5065744"/>
              <a:gd name="connsiteY19" fmla="*/ 5375270 h 7199313"/>
              <a:gd name="connsiteX20" fmla="*/ 875283 w 5065744"/>
              <a:gd name="connsiteY20" fmla="*/ 4994452 h 7199313"/>
              <a:gd name="connsiteX21" fmla="*/ 1938160 w 5065744"/>
              <a:gd name="connsiteY21" fmla="*/ 3931575 h 7199313"/>
              <a:gd name="connsiteX22" fmla="*/ 2128569 w 5065744"/>
              <a:gd name="connsiteY22" fmla="*/ 3852706 h 7199313"/>
              <a:gd name="connsiteX23" fmla="*/ 543362 w 5065744"/>
              <a:gd name="connsiteY23" fmla="*/ 2267500 h 7199313"/>
              <a:gd name="connsiteX24" fmla="*/ 733770 w 5065744"/>
              <a:gd name="connsiteY24" fmla="*/ 2346369 h 7199313"/>
              <a:gd name="connsiteX25" fmla="*/ 1796647 w 5065744"/>
              <a:gd name="connsiteY25" fmla="*/ 3409246 h 7199313"/>
              <a:gd name="connsiteX26" fmla="*/ 1796647 w 5065744"/>
              <a:gd name="connsiteY26" fmla="*/ 3790064 h 7199313"/>
              <a:gd name="connsiteX27" fmla="*/ 733771 w 5065744"/>
              <a:gd name="connsiteY27" fmla="*/ 4852940 h 7199313"/>
              <a:gd name="connsiteX28" fmla="*/ 352954 w 5065744"/>
              <a:gd name="connsiteY28" fmla="*/ 4852940 h 7199313"/>
              <a:gd name="connsiteX29" fmla="*/ 0 w 5065744"/>
              <a:gd name="connsiteY29" fmla="*/ 4499987 h 7199313"/>
              <a:gd name="connsiteX30" fmla="*/ 0 w 5065744"/>
              <a:gd name="connsiteY30" fmla="*/ 2699323 h 7199313"/>
              <a:gd name="connsiteX31" fmla="*/ 352953 w 5065744"/>
              <a:gd name="connsiteY31" fmla="*/ 2346370 h 7199313"/>
              <a:gd name="connsiteX32" fmla="*/ 543362 w 5065744"/>
              <a:gd name="connsiteY32" fmla="*/ 2267500 h 7199313"/>
              <a:gd name="connsiteX33" fmla="*/ 3733589 w 5065744"/>
              <a:gd name="connsiteY33" fmla="*/ 2247685 h 7199313"/>
              <a:gd name="connsiteX34" fmla="*/ 3923998 w 5065744"/>
              <a:gd name="connsiteY34" fmla="*/ 2326555 h 7199313"/>
              <a:gd name="connsiteX35" fmla="*/ 4986874 w 5065744"/>
              <a:gd name="connsiteY35" fmla="*/ 3389431 h 7199313"/>
              <a:gd name="connsiteX36" fmla="*/ 4986875 w 5065744"/>
              <a:gd name="connsiteY36" fmla="*/ 3770250 h 7199313"/>
              <a:gd name="connsiteX37" fmla="*/ 3923998 w 5065744"/>
              <a:gd name="connsiteY37" fmla="*/ 4833126 h 7199313"/>
              <a:gd name="connsiteX38" fmla="*/ 3543180 w 5065744"/>
              <a:gd name="connsiteY38" fmla="*/ 4833126 h 7199313"/>
              <a:gd name="connsiteX39" fmla="*/ 2480304 w 5065744"/>
              <a:gd name="connsiteY39" fmla="*/ 3770249 h 7199313"/>
              <a:gd name="connsiteX40" fmla="*/ 2480304 w 5065744"/>
              <a:gd name="connsiteY40" fmla="*/ 3389432 h 7199313"/>
              <a:gd name="connsiteX41" fmla="*/ 3543180 w 5065744"/>
              <a:gd name="connsiteY41" fmla="*/ 2326555 h 7199313"/>
              <a:gd name="connsiteX42" fmla="*/ 3733589 w 5065744"/>
              <a:gd name="connsiteY42" fmla="*/ 2247685 h 7199313"/>
              <a:gd name="connsiteX43" fmla="*/ 0 w 5065744"/>
              <a:gd name="connsiteY43" fmla="*/ 1612599 h 7199313"/>
              <a:gd name="connsiteX44" fmla="*/ 211441 w 5065744"/>
              <a:gd name="connsiteY44" fmla="*/ 1824040 h 7199313"/>
              <a:gd name="connsiteX45" fmla="*/ 211441 w 5065744"/>
              <a:gd name="connsiteY45" fmla="*/ 2204858 h 7199313"/>
              <a:gd name="connsiteX46" fmla="*/ 0 w 5065744"/>
              <a:gd name="connsiteY46" fmla="*/ 2416298 h 7199313"/>
              <a:gd name="connsiteX47" fmla="*/ 2148382 w 5065744"/>
              <a:gd name="connsiteY47" fmla="*/ 662479 h 7199313"/>
              <a:gd name="connsiteX48" fmla="*/ 2338791 w 5065744"/>
              <a:gd name="connsiteY48" fmla="*/ 741349 h 7199313"/>
              <a:gd name="connsiteX49" fmla="*/ 3401668 w 5065744"/>
              <a:gd name="connsiteY49" fmla="*/ 1804226 h 7199313"/>
              <a:gd name="connsiteX50" fmla="*/ 3401668 w 5065744"/>
              <a:gd name="connsiteY50" fmla="*/ 2185043 h 7199313"/>
              <a:gd name="connsiteX51" fmla="*/ 2338791 w 5065744"/>
              <a:gd name="connsiteY51" fmla="*/ 3247920 h 7199313"/>
              <a:gd name="connsiteX52" fmla="*/ 1957974 w 5065744"/>
              <a:gd name="connsiteY52" fmla="*/ 3247920 h 7199313"/>
              <a:gd name="connsiteX53" fmla="*/ 895097 w 5065744"/>
              <a:gd name="connsiteY53" fmla="*/ 2185043 h 7199313"/>
              <a:gd name="connsiteX54" fmla="*/ 895097 w 5065744"/>
              <a:gd name="connsiteY54" fmla="*/ 1804226 h 7199313"/>
              <a:gd name="connsiteX55" fmla="*/ 1957973 w 5065744"/>
              <a:gd name="connsiteY55" fmla="*/ 741349 h 7199313"/>
              <a:gd name="connsiteX56" fmla="*/ 2148382 w 5065744"/>
              <a:gd name="connsiteY56" fmla="*/ 662479 h 7199313"/>
              <a:gd name="connsiteX57" fmla="*/ 0 w 5065744"/>
              <a:gd name="connsiteY57" fmla="*/ 0 h 7199313"/>
              <a:gd name="connsiteX58" fmla="*/ 1597442 w 5065744"/>
              <a:gd name="connsiteY58" fmla="*/ 0 h 7199313"/>
              <a:gd name="connsiteX59" fmla="*/ 1816461 w 5065744"/>
              <a:gd name="connsiteY59" fmla="*/ 219019 h 7199313"/>
              <a:gd name="connsiteX60" fmla="*/ 1816461 w 5065744"/>
              <a:gd name="connsiteY60" fmla="*/ 599837 h 7199313"/>
              <a:gd name="connsiteX61" fmla="*/ 753585 w 5065744"/>
              <a:gd name="connsiteY61" fmla="*/ 1662714 h 7199313"/>
              <a:gd name="connsiteX62" fmla="*/ 372767 w 5065744"/>
              <a:gd name="connsiteY62" fmla="*/ 1662714 h 7199313"/>
              <a:gd name="connsiteX63" fmla="*/ 0 w 5065744"/>
              <a:gd name="connsiteY63" fmla="*/ 1289946 h 719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65744" h="7199313">
                <a:moveTo>
                  <a:pt x="523548" y="5457726"/>
                </a:moveTo>
                <a:cubicBezTo>
                  <a:pt x="592463" y="5457726"/>
                  <a:pt x="661377" y="5484016"/>
                  <a:pt x="713957" y="5536596"/>
                </a:cubicBezTo>
                <a:lnTo>
                  <a:pt x="1776834" y="6599472"/>
                </a:lnTo>
                <a:cubicBezTo>
                  <a:pt x="1881993" y="6704631"/>
                  <a:pt x="1881994" y="6875131"/>
                  <a:pt x="1776834" y="6980291"/>
                </a:cubicBezTo>
                <a:lnTo>
                  <a:pt x="1557811" y="7199313"/>
                </a:lnTo>
                <a:lnTo>
                  <a:pt x="0" y="7199313"/>
                </a:lnTo>
                <a:lnTo>
                  <a:pt x="0" y="5869735"/>
                </a:lnTo>
                <a:lnTo>
                  <a:pt x="333139" y="5536596"/>
                </a:lnTo>
                <a:cubicBezTo>
                  <a:pt x="385719" y="5484016"/>
                  <a:pt x="454634" y="5457726"/>
                  <a:pt x="523548" y="5457726"/>
                </a:cubicBezTo>
                <a:close/>
                <a:moveTo>
                  <a:pt x="0" y="4822639"/>
                </a:moveTo>
                <a:lnTo>
                  <a:pt x="191628" y="5014266"/>
                </a:lnTo>
                <a:cubicBezTo>
                  <a:pt x="296787" y="5119426"/>
                  <a:pt x="296787" y="5289924"/>
                  <a:pt x="191627" y="5395084"/>
                </a:cubicBezTo>
                <a:lnTo>
                  <a:pt x="0" y="5586711"/>
                </a:lnTo>
                <a:close/>
                <a:moveTo>
                  <a:pt x="2128569" y="3852706"/>
                </a:moveTo>
                <a:cubicBezTo>
                  <a:pt x="2197483" y="3852705"/>
                  <a:pt x="2266398" y="3878995"/>
                  <a:pt x="2318977" y="3931575"/>
                </a:cubicBezTo>
                <a:lnTo>
                  <a:pt x="3381854" y="4994452"/>
                </a:lnTo>
                <a:cubicBezTo>
                  <a:pt x="3487013" y="5099611"/>
                  <a:pt x="3487014" y="5270110"/>
                  <a:pt x="3381855" y="5375270"/>
                </a:cubicBezTo>
                <a:lnTo>
                  <a:pt x="2318978" y="6438147"/>
                </a:lnTo>
                <a:cubicBezTo>
                  <a:pt x="2213818" y="6543306"/>
                  <a:pt x="2043319" y="6543305"/>
                  <a:pt x="1938160" y="6438146"/>
                </a:cubicBezTo>
                <a:lnTo>
                  <a:pt x="875283" y="5375270"/>
                </a:lnTo>
                <a:cubicBezTo>
                  <a:pt x="770124" y="5270110"/>
                  <a:pt x="770124" y="5099612"/>
                  <a:pt x="875283" y="4994452"/>
                </a:cubicBezTo>
                <a:lnTo>
                  <a:pt x="1938160" y="3931575"/>
                </a:lnTo>
                <a:cubicBezTo>
                  <a:pt x="1990740" y="3878995"/>
                  <a:pt x="2059654" y="3852706"/>
                  <a:pt x="2128569" y="3852706"/>
                </a:cubicBezTo>
                <a:close/>
                <a:moveTo>
                  <a:pt x="543362" y="2267500"/>
                </a:moveTo>
                <a:cubicBezTo>
                  <a:pt x="612276" y="2267500"/>
                  <a:pt x="681191" y="2293790"/>
                  <a:pt x="733770" y="2346369"/>
                </a:cubicBezTo>
                <a:lnTo>
                  <a:pt x="1796647" y="3409246"/>
                </a:lnTo>
                <a:cubicBezTo>
                  <a:pt x="1901807" y="3514406"/>
                  <a:pt x="1901807" y="3684903"/>
                  <a:pt x="1796647" y="3790064"/>
                </a:cubicBezTo>
                <a:lnTo>
                  <a:pt x="733771" y="4852940"/>
                </a:lnTo>
                <a:cubicBezTo>
                  <a:pt x="628611" y="4958100"/>
                  <a:pt x="458113" y="4958100"/>
                  <a:pt x="352954" y="4852940"/>
                </a:cubicBezTo>
                <a:lnTo>
                  <a:pt x="0" y="4499987"/>
                </a:lnTo>
                <a:lnTo>
                  <a:pt x="0" y="2699323"/>
                </a:lnTo>
                <a:lnTo>
                  <a:pt x="352953" y="2346370"/>
                </a:lnTo>
                <a:cubicBezTo>
                  <a:pt x="405533" y="2293790"/>
                  <a:pt x="474448" y="2267500"/>
                  <a:pt x="543362" y="2267500"/>
                </a:cubicBezTo>
                <a:close/>
                <a:moveTo>
                  <a:pt x="3733589" y="2247685"/>
                </a:moveTo>
                <a:cubicBezTo>
                  <a:pt x="3802503" y="2247685"/>
                  <a:pt x="3871418" y="2273975"/>
                  <a:pt x="3923998" y="2326555"/>
                </a:cubicBezTo>
                <a:lnTo>
                  <a:pt x="4986874" y="3389431"/>
                </a:lnTo>
                <a:cubicBezTo>
                  <a:pt x="5092034" y="3494591"/>
                  <a:pt x="5092035" y="3665090"/>
                  <a:pt x="4986875" y="3770250"/>
                </a:cubicBezTo>
                <a:lnTo>
                  <a:pt x="3923998" y="4833126"/>
                </a:lnTo>
                <a:cubicBezTo>
                  <a:pt x="3818839" y="4938286"/>
                  <a:pt x="3648339" y="4938285"/>
                  <a:pt x="3543180" y="4833126"/>
                </a:cubicBezTo>
                <a:lnTo>
                  <a:pt x="2480304" y="3770249"/>
                </a:lnTo>
                <a:cubicBezTo>
                  <a:pt x="2375144" y="3665089"/>
                  <a:pt x="2375144" y="3494591"/>
                  <a:pt x="2480304" y="3389432"/>
                </a:cubicBezTo>
                <a:lnTo>
                  <a:pt x="3543180" y="2326555"/>
                </a:lnTo>
                <a:cubicBezTo>
                  <a:pt x="3595760" y="2273975"/>
                  <a:pt x="3664675" y="2247685"/>
                  <a:pt x="3733589" y="2247685"/>
                </a:cubicBezTo>
                <a:close/>
                <a:moveTo>
                  <a:pt x="0" y="1612599"/>
                </a:moveTo>
                <a:lnTo>
                  <a:pt x="211441" y="1824040"/>
                </a:lnTo>
                <a:cubicBezTo>
                  <a:pt x="316601" y="1929200"/>
                  <a:pt x="316601" y="2099698"/>
                  <a:pt x="211441" y="2204858"/>
                </a:cubicBezTo>
                <a:lnTo>
                  <a:pt x="0" y="2416298"/>
                </a:lnTo>
                <a:close/>
                <a:moveTo>
                  <a:pt x="2148382" y="662479"/>
                </a:moveTo>
                <a:cubicBezTo>
                  <a:pt x="2217297" y="662479"/>
                  <a:pt x="2286211" y="688769"/>
                  <a:pt x="2338791" y="741349"/>
                </a:cubicBezTo>
                <a:lnTo>
                  <a:pt x="3401668" y="1804226"/>
                </a:lnTo>
                <a:cubicBezTo>
                  <a:pt x="3506827" y="1909385"/>
                  <a:pt x="3506827" y="2079884"/>
                  <a:pt x="3401668" y="2185043"/>
                </a:cubicBezTo>
                <a:lnTo>
                  <a:pt x="2338791" y="3247920"/>
                </a:lnTo>
                <a:cubicBezTo>
                  <a:pt x="2233631" y="3353080"/>
                  <a:pt x="2063133" y="3353080"/>
                  <a:pt x="1957974" y="3247920"/>
                </a:cubicBezTo>
                <a:lnTo>
                  <a:pt x="895097" y="2185043"/>
                </a:lnTo>
                <a:cubicBezTo>
                  <a:pt x="789937" y="2079884"/>
                  <a:pt x="789937" y="1909385"/>
                  <a:pt x="895097" y="1804226"/>
                </a:cubicBezTo>
                <a:lnTo>
                  <a:pt x="1957973" y="741349"/>
                </a:lnTo>
                <a:cubicBezTo>
                  <a:pt x="2010553" y="688769"/>
                  <a:pt x="2079468" y="662479"/>
                  <a:pt x="2148382" y="662479"/>
                </a:cubicBezTo>
                <a:close/>
                <a:moveTo>
                  <a:pt x="0" y="0"/>
                </a:moveTo>
                <a:lnTo>
                  <a:pt x="1597442" y="0"/>
                </a:lnTo>
                <a:lnTo>
                  <a:pt x="1816461" y="219019"/>
                </a:lnTo>
                <a:cubicBezTo>
                  <a:pt x="1921621" y="324179"/>
                  <a:pt x="1921621" y="494677"/>
                  <a:pt x="1816461" y="599837"/>
                </a:cubicBezTo>
                <a:lnTo>
                  <a:pt x="753585" y="1662714"/>
                </a:lnTo>
                <a:cubicBezTo>
                  <a:pt x="648425" y="1767873"/>
                  <a:pt x="477927" y="1767873"/>
                  <a:pt x="372767" y="1662714"/>
                </a:cubicBezTo>
                <a:lnTo>
                  <a:pt x="0" y="1289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222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BED26A6-F07C-434C-8BB7-7962DA84E3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310" y="1349402"/>
            <a:ext cx="4224815" cy="4159195"/>
          </a:xfrm>
          <a:custGeom>
            <a:avLst/>
            <a:gdLst>
              <a:gd name="connsiteX0" fmla="*/ 2590857 w 5181714"/>
              <a:gd name="connsiteY0" fmla="*/ 0 h 5181714"/>
              <a:gd name="connsiteX1" fmla="*/ 5181714 w 5181714"/>
              <a:gd name="connsiteY1" fmla="*/ 2590857 h 5181714"/>
              <a:gd name="connsiteX2" fmla="*/ 2590857 w 5181714"/>
              <a:gd name="connsiteY2" fmla="*/ 5181714 h 5181714"/>
              <a:gd name="connsiteX3" fmla="*/ 0 w 5181714"/>
              <a:gd name="connsiteY3" fmla="*/ 2590857 h 5181714"/>
              <a:gd name="connsiteX4" fmla="*/ 2590857 w 5181714"/>
              <a:gd name="connsiteY4" fmla="*/ 0 h 518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714" h="5181714">
                <a:moveTo>
                  <a:pt x="2590857" y="0"/>
                </a:moveTo>
                <a:cubicBezTo>
                  <a:pt x="4021748" y="0"/>
                  <a:pt x="5181714" y="1159966"/>
                  <a:pt x="5181714" y="2590857"/>
                </a:cubicBezTo>
                <a:cubicBezTo>
                  <a:pt x="5181714" y="4021748"/>
                  <a:pt x="4021748" y="5181714"/>
                  <a:pt x="2590857" y="5181714"/>
                </a:cubicBezTo>
                <a:cubicBezTo>
                  <a:pt x="1159966" y="5181714"/>
                  <a:pt x="0" y="4021748"/>
                  <a:pt x="0" y="2590857"/>
                </a:cubicBezTo>
                <a:cubicBezTo>
                  <a:pt x="0" y="1159966"/>
                  <a:pt x="1159966" y="0"/>
                  <a:pt x="2590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565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8AD3B7F-43FB-4C81-A660-0954A0FA91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3101" y="680882"/>
            <a:ext cx="5278898" cy="4042267"/>
          </a:xfrm>
          <a:custGeom>
            <a:avLst/>
            <a:gdLst>
              <a:gd name="connsiteX0" fmla="*/ 625304 w 5455549"/>
              <a:gd name="connsiteY0" fmla="*/ 0 h 4243445"/>
              <a:gd name="connsiteX1" fmla="*/ 5443493 w 5455549"/>
              <a:gd name="connsiteY1" fmla="*/ 0 h 4243445"/>
              <a:gd name="connsiteX2" fmla="*/ 5455549 w 5455549"/>
              <a:gd name="connsiteY2" fmla="*/ 1212 h 4243445"/>
              <a:gd name="connsiteX3" fmla="*/ 5455549 w 5455549"/>
              <a:gd name="connsiteY3" fmla="*/ 4243445 h 4243445"/>
              <a:gd name="connsiteX4" fmla="*/ 1128431 w 5455549"/>
              <a:gd name="connsiteY4" fmla="*/ 4243445 h 4243445"/>
              <a:gd name="connsiteX5" fmla="*/ 340973 w 5455549"/>
              <a:gd name="connsiteY5" fmla="*/ 3538748 h 4243445"/>
              <a:gd name="connsiteX6" fmla="*/ 4951 w 5455549"/>
              <a:gd name="connsiteY6" fmla="*/ 704696 h 4243445"/>
              <a:gd name="connsiteX7" fmla="*/ 625304 w 5455549"/>
              <a:gd name="connsiteY7" fmla="*/ 0 h 424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5549" h="4243445">
                <a:moveTo>
                  <a:pt x="625304" y="0"/>
                </a:moveTo>
                <a:lnTo>
                  <a:pt x="5443493" y="0"/>
                </a:lnTo>
                <a:lnTo>
                  <a:pt x="5455549" y="1212"/>
                </a:lnTo>
                <a:lnTo>
                  <a:pt x="5455549" y="4243445"/>
                </a:lnTo>
                <a:lnTo>
                  <a:pt x="1128431" y="4243445"/>
                </a:lnTo>
                <a:cubicBezTo>
                  <a:pt x="741282" y="4243445"/>
                  <a:pt x="386925" y="3926335"/>
                  <a:pt x="340973" y="3538748"/>
                </a:cubicBezTo>
                <a:lnTo>
                  <a:pt x="4951" y="704696"/>
                </a:lnTo>
                <a:cubicBezTo>
                  <a:pt x="-41001" y="317109"/>
                  <a:pt x="238155" y="0"/>
                  <a:pt x="625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5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917D-41FD-469D-8B90-A394C8DC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9" y="364450"/>
            <a:ext cx="10514582" cy="13262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5920B-2CF6-4E63-B951-7E95D8F0B5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07F"/>
              </a:gs>
              <a:gs pos="84000">
                <a:srgbClr val="002060"/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 algn="l"/>
            <a:endParaRPr lang="en-US" sz="1143" b="1" dirty="0"/>
          </a:p>
        </p:txBody>
      </p:sp>
    </p:spTree>
    <p:extLst>
      <p:ext uri="{BB962C8B-B14F-4D97-AF65-F5344CB8AC3E}">
        <p14:creationId xmlns:p14="http://schemas.microsoft.com/office/powerpoint/2010/main" val="69259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FE55-90D6-4306-A788-EA473339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6D5A-A0BD-4CD8-A3CE-8833AC64C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002AA-8EB6-4EA2-8684-E7FB70E3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6918-37EE-45F2-BF42-2B713DBE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9F86-D58F-4CE5-88A3-3E5E6BB0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0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66F2-F955-475C-AB9E-8D7866D8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3B617-7679-4DC0-A288-A912D3F6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210B5-F7FE-4A7B-9C76-29916CE2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4E6B-B391-487D-9F13-235F63EA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657A-4B1C-4BAA-87B1-BDCA39E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6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E93D-29B0-4F9A-9631-1A2E8FE7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E3E6-EAE9-44D5-8563-B0B104A92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323B-AE5D-4BF5-8ED1-7E888246E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F3286-91A7-4877-8E1D-59DC287D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504B-DDB3-4127-8457-4AC67B2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5F228-D584-42BC-B960-318D12FB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6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1EAA-890C-49F2-9920-1E65B0CE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02021-EB42-4BA5-A270-31E55B02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BD39-AAF7-4879-910D-6C744DDB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0A8DD-70C3-4671-8AE5-4D160B3C3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62DF7-1C2C-4BD0-A03B-52C734603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1CDFB-6286-44CB-A312-B2DF7C19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00D95-FB36-4CAF-9AF4-2880D807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80A38-4790-41F9-88C4-54ADEA9F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A952-1D4C-49BF-B881-EFF65BFE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185EA-02DD-4FBA-BCE0-7FAD2D35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941EA-2729-4491-AB1E-C7577092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757F6-A34F-4F87-A94E-3B453EF9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9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5D243-20F3-4DFE-B280-AB62FD2E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1EF82-E62C-4A9F-89BF-EE06C0A1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9A5AF-FE87-4803-9957-9EC64F17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BA19-4AA7-46D6-A54F-51E222B2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82CE-658C-41AE-A8DF-B9A2FC81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3098E-4F7C-40BC-81DE-D3FA9E46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E50DF-9DA8-4148-8A4E-9360E66B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C390D-4C7C-4B74-8D8E-53E537F8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089F5-6E12-46DB-B2EF-C5BADF90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2E4D-A9A0-4BC8-A04C-06F39802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C3C24-0ACD-45CD-BBFB-0B7159D9C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7EA7F-DD98-47F0-9084-2431E2E7B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ECB6B-A7DA-4222-8D23-C708CACD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EEA17-E9BA-49CB-B2CC-7FEC6B38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9AB36-AFA6-4CD6-9B35-239BA12F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7385E-0A78-44DB-856E-C66AFB9A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8B44-39F1-4B5C-867E-753059BE1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7226-9C68-4B7D-9253-0F3F6FB22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45A90-AAB5-4165-A81C-927B538881F6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B843-9F22-45AD-8403-5826FB05B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7373-C077-4E14-8679-9B638F631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DBE7E-4F82-4F5B-842C-47C66F21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8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59100" y="195715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-5237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1120" y="195715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812" y="219704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6921" y="-166796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7479" y="107535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7128" y="819044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01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4" y="1334514"/>
            <a:ext cx="2584563" cy="25845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7325CE-22B4-4779-A657-EBF8CF595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61" y="2146200"/>
            <a:ext cx="630927" cy="63092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8" y="564332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53586" y="2766401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0126DE6-B055-48AD-A42B-7EDD8B426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5C54310-A91F-4C3B-A3DC-FB3E234F4404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4572380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53587" y="60042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86" y="5314789"/>
            <a:ext cx="722837" cy="722837"/>
          </a:xfrm>
          <a:prstGeom prst="rect">
            <a:avLst/>
          </a:prstGeom>
        </p:spPr>
      </p:pic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81E244A-B34B-4FF4-96AC-D77CFBD9D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136856"/>
              </p:ext>
            </p:extLst>
          </p:nvPr>
        </p:nvGraphicFramePr>
        <p:xfrm>
          <a:off x="6095999" y="1075353"/>
          <a:ext cx="5461263" cy="518506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563214">
                  <a:extLst>
                    <a:ext uri="{9D8B030D-6E8A-4147-A177-3AD203B41FA5}">
                      <a16:colId xmlns:a16="http://schemas.microsoft.com/office/drawing/2014/main" val="2365580026"/>
                    </a:ext>
                  </a:extLst>
                </a:gridCol>
                <a:gridCol w="2898049">
                  <a:extLst>
                    <a:ext uri="{9D8B030D-6E8A-4147-A177-3AD203B41FA5}">
                      <a16:colId xmlns:a16="http://schemas.microsoft.com/office/drawing/2014/main" val="1238912269"/>
                    </a:ext>
                  </a:extLst>
                </a:gridCol>
              </a:tblGrid>
              <a:tr h="45527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Nunito ExtraBold" pitchFamily="2" charset="0"/>
                        </a:rPr>
                        <a:t>Nama Daerah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Nunito ExtraBold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804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Sumatera Utara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Kalimantan Selatan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118812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Nusa Tenggara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Kepulauan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Riau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201544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Timur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Kalimantan Timur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86469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Sumatera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Maluku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70603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Kepulauan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Bangka Belitung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4634747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Tengah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Sulawesi Tenggara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70331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Aceh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Papua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218371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Nunito" pitchFamily="2" charset="0"/>
                        </a:rPr>
                        <a:t>Dki</a:t>
                      </a:r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 Jakarta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Kalimantan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0272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Banten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Sulawesi Tengah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513207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Lampung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Jambi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486117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Di Yogyakarta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Sulawesi Utara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53998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Sulawesi Selatan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Nusa Tenggara Timur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22042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Riau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Sulawesi Barat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0869262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Kalimantan Tengah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Bengkulu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96641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Bali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Gorontalo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904164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Papua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Kalimantan Utara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3049750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Sumatera Selatan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unito" pitchFamily="2" charset="0"/>
                        </a:rPr>
                        <a:t>Maluku Utara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392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7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706" y="467964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264" y="593631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1913" y="566548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04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6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9337"/>
              </p:ext>
            </p:extLst>
          </p:nvPr>
        </p:nvGraphicFramePr>
        <p:xfrm>
          <a:off x="4835511" y="1146212"/>
          <a:ext cx="3250999" cy="4768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Pratama Mulia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STIA LAN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Akuntansi Negara, STAN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Bahasa Asing LIA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Administrasi,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Administrasi, LAN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Ekonomi Nusa Megarkencana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Ekuitas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Manajemen Industri(STMI),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Manajemen PPM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Penyuluhan Pertanian (STTP) Magelang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Teknologi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Teknologi Kedirgantaraan (STTKD)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Teknologi Nuklir (STTN),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Kudus, Kudus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Pekalongan, Pekalongan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Ponorogo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Watampone, Bone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STIA Banten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Dharma Bumi Putera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Dharma Putra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IBMT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STIKS Tarakanita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STMIK IKMI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STMIK Tasikmalaya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Trisakti Schoolf of Management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Alauddin,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Ar-Raniry, Banda Aceh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Maulana Malik Ibrahim,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619454"/>
              </p:ext>
            </p:extLst>
          </p:nvPr>
        </p:nvGraphicFramePr>
        <p:xfrm>
          <a:off x="8246046" y="1146212"/>
          <a:ext cx="3755453" cy="485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Prof. KH. Saifuddin Zuhri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Raden Intan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Sultan Maulana Hasanuddin Banten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Sultan Syarif Kasim (SUSKA), Pekanbaru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Sumatera Utara,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Ampel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Gunung Djati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Kalijaga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Syarif Hidayatullah Jakarta‎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Walisongo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Walisongo,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 Subang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Univeristas Krisnadwipayana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 Terbuka  UPBJJ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1945 Banyuwangi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1945 Samarinda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1945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Adhi Rajasa Reswara Sanjaya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Ahmad Dahlan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Airlangga,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Al-Azhar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Al-Azhar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Alma 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AMIKOM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Amikom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Andalas,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Atma Jaya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Bangka Belitung, Bangka Belitung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Bengkulu, Bengkulu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6838A60B-EC68-427C-960D-6D7727A3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8CE7F-018F-412F-B382-0E103C791C5B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EBB3-F168-4C94-9C18-D604F5C77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706" y="467964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264" y="593631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1913" y="566548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04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6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78945"/>
              </p:ext>
            </p:extLst>
          </p:nvPr>
        </p:nvGraphicFramePr>
        <p:xfrm>
          <a:off x="4835511" y="1146212"/>
          <a:ext cx="3250999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Bhamada Slawi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Bhayangkara Jakarta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Bina Sarana Informatika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Brawijaya,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Buana Perjuangan Karawang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Buddhi Dharma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Budi Luhur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Cokroaminoto Palopo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Darwan Ali Sampit Kalimantan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Dian Nuswantoro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Dias Nuswantoro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Diponegoro,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Djuanda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Dr. Soetomo (UNITOMO)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Esa Unggul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Gadjah Mada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GARUT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Gunadarma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Haluoleo, Kendari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Hasanuddin,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Hasym Asy'ari Tebuireng Jombang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Hayam Wuruk Perbanas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HKBP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Nommensen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Indo Global Mandiri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Indraprasta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Lamongan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90323"/>
              </p:ext>
            </p:extLst>
          </p:nvPr>
        </p:nvGraphicFramePr>
        <p:xfrm>
          <a:off x="8246046" y="1146212"/>
          <a:ext cx="3755453" cy="5246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Maulana Malik Ibrahim,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Sunan Ampel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Sunan Kalijaga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Syarif Hidayatullah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Nusantara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Raden Rahmat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Riau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Sultan Agung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Syekh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Yusuf Tangerang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Jambi, Jambi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Jember,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Jenderal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Achmad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Yani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Jenderal Soedirman,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Jendral Ahmad Yani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s-E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Katolik</a:t>
                      </a:r>
                      <a:r>
                        <a:rPr lang="es-E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De La Salle Manado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Katolik Musi Charitas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Katolik Santo Thomas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Kebangsaan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Republik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Kristen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Kristen Satya Wacana,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Kuningan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Lambung Mangkurat, Banjarmasin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Lampung,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Mahaputra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Muhammad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Yamin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Majalengka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Malikussaleh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Lhokseumawe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Mataram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Mataram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Medan Area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Mercubuana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6838A60B-EC68-427C-960D-6D7727A3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8CE7F-018F-412F-B382-0E103C791C5B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EBB3-F168-4C94-9C18-D604F5C77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706" y="467964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264" y="593631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1913" y="566548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04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6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19956"/>
              </p:ext>
            </p:extLst>
          </p:nvPr>
        </p:nvGraphicFramePr>
        <p:xfrm>
          <a:off x="4835511" y="1146212"/>
          <a:ext cx="3250999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Mercubuana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Merdeka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Prof Dr. HAMKA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Purworejo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Riau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Sidoarjo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Tangerang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Mulawarman, Samarinda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Multimedia Nusantara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Muslim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Gorontalo, Gorontalo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Malang,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Medan,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Padang,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Semarang (UNNES)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Semarang,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37613"/>
              </p:ext>
            </p:extLst>
          </p:nvPr>
        </p:nvGraphicFramePr>
        <p:xfrm>
          <a:off x="8246046" y="1146212"/>
          <a:ext cx="3755453" cy="5467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Surabaya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Surabaya,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Surakarta Sebelas Maret,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Nusa Mandiri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Nusa Putra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Padjadjaran,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Pakuan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Palangka Raya, Palangka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Pamulang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Pancasila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Pasundan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Pattimura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Ambon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Pekalongan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Pelita Bangsa Bekasi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Pelita Harapan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Ganesha, Singaraja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Cibiru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Serang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Sumedang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Peradaban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Persada Indonesia Y.A.I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Pertahanan Indonesia (UNHAN)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Pertamina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Adi Buana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6838A60B-EC68-427C-960D-6D7727A3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8CE7F-018F-412F-B382-0E103C791C5B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EBB3-F168-4C94-9C18-D604F5C77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706" y="467964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264" y="593631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1913" y="566548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04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6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53254"/>
              </p:ext>
            </p:extLst>
          </p:nvPr>
        </p:nvGraphicFramePr>
        <p:xfrm>
          <a:off x="4835511" y="1146212"/>
          <a:ext cx="3250999" cy="5109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Polythecnic Astra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Presiden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Proklamasi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45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Respati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Riau, Pekanbaru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Sains Al-Qur'an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Sanata Dharma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Sebelas Maret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Sekolah Tinggi Ekonomi (STIE) Miftahul Huda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Selamat Sri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Setia Budi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Siliwangi (UNSIL), Tasikmalaya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Singaperbangsa (UNSIKA), Kampus Daerah Karawang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Sriwijaya, Palembang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Sultan Ageng Tirtayasa, Serang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Sumatera Selatan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Sumatera Utara,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Swadaya Gunung Jati (Unswagati) di Kota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Syiah Kuala, Banda Aceh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Tadulako, Palu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Tangerang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Tanjungpura,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Teknologi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Telkom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53934"/>
              </p:ext>
            </p:extLst>
          </p:nvPr>
        </p:nvGraphicFramePr>
        <p:xfrm>
          <a:off x="8246046" y="1146212"/>
          <a:ext cx="3755453" cy="248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Terbuka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Terbuka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Terbuka Pondok Cabe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Tidar Magelang, Magelang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Trilogi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Trunojoyo Madura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Udayana, Denpasar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Wanita Internasional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Wijaya Putra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Winaya Mukti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YARSI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Yuppentek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Universiti Malaysia Kelantan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Jawa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Timur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6838A60B-EC68-427C-960D-6D7727A3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8CE7F-018F-412F-B382-0E103C791C5B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EBB3-F168-4C94-9C18-D604F5C77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6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12B88C-58F6-44AB-BE52-3F84F4062E90}"/>
              </a:ext>
            </a:extLst>
          </p:cNvPr>
          <p:cNvGrpSpPr/>
          <p:nvPr/>
        </p:nvGrpSpPr>
        <p:grpSpPr>
          <a:xfrm rot="10800000">
            <a:off x="-88255" y="1710780"/>
            <a:ext cx="12553656" cy="3436439"/>
            <a:chOff x="6110513" y="2032000"/>
            <a:chExt cx="6489475" cy="3236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747DED-04D6-4D8C-97A6-4C5A53CB9C54}"/>
                </a:ext>
              </a:extLst>
            </p:cNvPr>
            <p:cNvSpPr/>
            <p:nvPr/>
          </p:nvSpPr>
          <p:spPr>
            <a:xfrm>
              <a:off x="6110513" y="2032000"/>
              <a:ext cx="6489475" cy="3236686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4241B-A076-452B-A3E5-CD13513D3736}"/>
                </a:ext>
              </a:extLst>
            </p:cNvPr>
            <p:cNvSpPr/>
            <p:nvPr/>
          </p:nvSpPr>
          <p:spPr>
            <a:xfrm>
              <a:off x="6110513" y="2196589"/>
              <a:ext cx="6489475" cy="2862282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A00-037C-4DE9-BFB2-F61CF1D3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7" y="3038296"/>
            <a:ext cx="5083888" cy="1528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C0BE1-3D93-4459-9E83-A3B76A3255EA}"/>
              </a:ext>
            </a:extLst>
          </p:cNvPr>
          <p:cNvSpPr txBox="1"/>
          <p:nvPr/>
        </p:nvSpPr>
        <p:spPr>
          <a:xfrm>
            <a:off x="568378" y="2135314"/>
            <a:ext cx="4488646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72" dirty="0">
                <a:solidFill>
                  <a:schemeClr val="bg1"/>
                </a:solidFill>
                <a:latin typeface="Nunito ExtraBold" pitchFamily="2" charset="0"/>
                <a:ea typeface="Roboto Black" panose="02000000000000000000" pitchFamily="2" charset="0"/>
              </a:rPr>
              <a:t>Rules of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B78E0-A03E-4751-8880-FD21D2BA86ED}"/>
              </a:ext>
            </a:extLst>
          </p:cNvPr>
          <p:cNvSpPr txBox="1"/>
          <p:nvPr/>
        </p:nvSpPr>
        <p:spPr>
          <a:xfrm>
            <a:off x="640967" y="5402323"/>
            <a:ext cx="4926368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71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Jumat, 5 Agustus 16:00-17:00 WIB</a:t>
            </a:r>
            <a:endParaRPr lang="en-US" sz="171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1A71D-4683-4ED2-BCA3-E55A3D74493B}"/>
              </a:ext>
            </a:extLst>
          </p:cNvPr>
          <p:cNvGrpSpPr/>
          <p:nvPr/>
        </p:nvGrpSpPr>
        <p:grpSpPr>
          <a:xfrm rot="10800000">
            <a:off x="0" y="2171702"/>
            <a:ext cx="9852526" cy="2102836"/>
            <a:chOff x="6110294" y="1980170"/>
            <a:chExt cx="6489475" cy="32366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F0C711-C7BB-40EF-B4AA-ED85590AAEC0}"/>
                </a:ext>
              </a:extLst>
            </p:cNvPr>
            <p:cNvSpPr/>
            <p:nvPr/>
          </p:nvSpPr>
          <p:spPr>
            <a:xfrm>
              <a:off x="6110294" y="1980170"/>
              <a:ext cx="6489475" cy="3236686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8088B-AEC2-475E-BFCA-8D7FEED8798B}"/>
                </a:ext>
              </a:extLst>
            </p:cNvPr>
            <p:cNvSpPr/>
            <p:nvPr/>
          </p:nvSpPr>
          <p:spPr>
            <a:xfrm>
              <a:off x="6110294" y="2137641"/>
              <a:ext cx="6489475" cy="2862282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A8BFB5-F484-4890-BA82-D55F26F6648F}"/>
              </a:ext>
            </a:extLst>
          </p:cNvPr>
          <p:cNvSpPr txBox="1"/>
          <p:nvPr/>
        </p:nvSpPr>
        <p:spPr>
          <a:xfrm>
            <a:off x="566502" y="2335438"/>
            <a:ext cx="3557884" cy="167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429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Informasi</a:t>
            </a:r>
            <a:r>
              <a:rPr lang="en-US" sz="3429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 dan </a:t>
            </a:r>
            <a:r>
              <a:rPr lang="en-US" sz="3429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Peraturan</a:t>
            </a:r>
            <a:r>
              <a:rPr lang="en-US" sz="3429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29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Umum</a:t>
            </a:r>
            <a:endParaRPr lang="en-US" sz="7621" b="1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856C6-2FAA-4EBB-ABE6-02F6014A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1" y="413528"/>
            <a:ext cx="1857066" cy="5581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9F140C-718D-428A-B2EE-30291D2D0F99}"/>
              </a:ext>
            </a:extLst>
          </p:cNvPr>
          <p:cNvSpPr/>
          <p:nvPr/>
        </p:nvSpPr>
        <p:spPr>
          <a:xfrm>
            <a:off x="4856857" y="874941"/>
            <a:ext cx="6625253" cy="5380777"/>
          </a:xfrm>
          <a:prstGeom prst="roundRect">
            <a:avLst>
              <a:gd name="adj" fmla="val 6038"/>
            </a:avLst>
          </a:prstGeom>
          <a:ln w="38100">
            <a:solidFill>
              <a:srgbClr val="01B29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800D2-FA87-4C50-BA16-E3B9D5376D41}"/>
              </a:ext>
            </a:extLst>
          </p:cNvPr>
          <p:cNvSpPr txBox="1"/>
          <p:nvPr/>
        </p:nvSpPr>
        <p:spPr>
          <a:xfrm>
            <a:off x="5254989" y="1040687"/>
            <a:ext cx="5947770" cy="534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Terdapat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2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jenis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pelaksanaan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Di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akhir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setiap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terdapat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kuis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yang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harus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dikerjakan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untuk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menyelesaikan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Peserta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diwajibkan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menyelesaikan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asinkronus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pada:</a:t>
            </a: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Rekaman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sinkronus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akan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diunggah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pada platform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setiap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2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hari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setelah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selesai</a:t>
            </a: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buFont typeface="Arial" panose="020B0604020202020204" pitchFamily="34" charset="0"/>
              <a:buChar char="•"/>
            </a:pP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Peserta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disarankan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untuk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meng-</a:t>
            </a:r>
            <a:r>
              <a:rPr lang="en-US" sz="1334" b="1" i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install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aplikasi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Microsoft Teams demi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kelancaran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saat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sinkronus</a:t>
            </a:r>
            <a:endParaRPr lang="en-US" sz="1334" b="1" dirty="0">
              <a:solidFill>
                <a:srgbClr val="01B297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272205" indent="-272205" fontAlgn="base">
              <a:lnSpc>
                <a:spcPts val="1905"/>
              </a:lnSpc>
              <a:spcAft>
                <a:spcPts val="1143"/>
              </a:spcAft>
              <a:buFont typeface="Arial" panose="020B0604020202020204" pitchFamily="34" charset="0"/>
              <a:buChar char="•"/>
            </a:pP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Secara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umum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,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perkuliahan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berlangsung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selama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2 jam (90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menit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sesi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perkuliahan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dan 30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menit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sesi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tanya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jawab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di </a:t>
            </a:r>
            <a:r>
              <a:rPr lang="en-US" sz="1334" b="1" dirty="0" err="1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akhir</a:t>
            </a:r>
            <a:r>
              <a:rPr lang="en-US" sz="1334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)</a:t>
            </a:r>
          </a:p>
          <a:p>
            <a:pPr>
              <a:lnSpc>
                <a:spcPts val="1905"/>
              </a:lnSpc>
            </a:pPr>
            <a:endParaRPr lang="en-US" sz="1524" b="1" dirty="0">
              <a:latin typeface="Nunito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439FE-AC33-4E43-85F4-666821E13F8F}"/>
              </a:ext>
            </a:extLst>
          </p:cNvPr>
          <p:cNvSpPr txBox="1"/>
          <p:nvPr/>
        </p:nvSpPr>
        <p:spPr>
          <a:xfrm>
            <a:off x="5360571" y="1451969"/>
            <a:ext cx="5617828" cy="170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5827" indent="-217764" fontAlgn="base">
              <a:buFont typeface="+mj-lt"/>
              <a:buAutoNum type="arabicPeriod"/>
              <a:tabLst>
                <a:tab pos="325135" algn="l"/>
              </a:tabLst>
            </a:pP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Kelas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sinkronus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akan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dilaksanakan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secara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daring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setiap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hari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Sabtu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,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melalui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Microsoft Teams.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Tautan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dapat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diakses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melalui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platform 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microsoft.futureskills.id</a:t>
            </a:r>
            <a:r>
              <a:rPr lang="en-US" sz="1143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 &gt;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aktivitas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saya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&gt;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sinkronus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&gt;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di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hari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tersebut</a:t>
            </a:r>
            <a:endParaRPr lang="en-US" sz="1143" b="1" dirty="0">
              <a:solidFill>
                <a:srgbClr val="595959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595827" indent="-217764" fontAlgn="base">
              <a:buFont typeface="+mj-lt"/>
              <a:buAutoNum type="arabicPeriod"/>
              <a:tabLst>
                <a:tab pos="325135" algn="l"/>
              </a:tabLst>
            </a:pPr>
            <a:endParaRPr lang="en-US" sz="1143" b="1" dirty="0">
              <a:solidFill>
                <a:srgbClr val="595959"/>
              </a:solidFill>
              <a:latin typeface="Nunito" pitchFamily="2" charset="0"/>
              <a:ea typeface="Roboto" panose="02000000000000000000" pitchFamily="2" charset="0"/>
            </a:endParaRPr>
          </a:p>
          <a:p>
            <a:pPr marL="595827" indent="-217764" fontAlgn="base">
              <a:buFont typeface="+mj-lt"/>
              <a:buAutoNum type="arabicPeriod"/>
              <a:tabLst>
                <a:tab pos="325135" algn="l"/>
              </a:tabLst>
            </a:pP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Kelas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asinkronus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dapat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diakses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per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hari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Rabu di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setiap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pekan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melalui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platform 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microsoft.futureskills.id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&gt;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aktivitas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saya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&gt;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asinkronus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>
                <a:solidFill>
                  <a:srgbClr val="01B297"/>
                </a:solidFill>
                <a:latin typeface="Nunito" pitchFamily="2" charset="0"/>
                <a:ea typeface="Roboto" panose="02000000000000000000" pitchFamily="2" charset="0"/>
              </a:rPr>
              <a:t>&gt;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kelas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di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hari</a:t>
            </a: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</a:t>
            </a:r>
            <a:r>
              <a:rPr lang="en-US" sz="1143" b="1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tersebut</a:t>
            </a:r>
            <a:endParaRPr lang="en-US" sz="1143" b="1" dirty="0">
              <a:solidFill>
                <a:srgbClr val="595959"/>
              </a:solidFill>
              <a:latin typeface="Nunito" pitchFamily="2" charset="0"/>
              <a:ea typeface="Roboto" panose="02000000000000000000" pitchFamily="2" charset="0"/>
            </a:endParaRPr>
          </a:p>
          <a:p>
            <a:endParaRPr lang="en-US" sz="1334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05907-D619-4D25-B93A-5DC1F5A452E9}"/>
              </a:ext>
            </a:extLst>
          </p:cNvPr>
          <p:cNvSpPr txBox="1"/>
          <p:nvPr/>
        </p:nvSpPr>
        <p:spPr>
          <a:xfrm>
            <a:off x="5360570" y="3781967"/>
            <a:ext cx="5062924" cy="795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95827" indent="-217764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General course 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paling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lambat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pada 26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Agustus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2022</a:t>
            </a:r>
          </a:p>
          <a:p>
            <a:pPr marL="595827" indent="-217764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43" b="1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SME dan E-Governance 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paling </a:t>
            </a:r>
            <a:r>
              <a:rPr lang="en-US" sz="1143" dirty="0" err="1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lambat</a:t>
            </a:r>
            <a:r>
              <a:rPr lang="en-US" sz="1143" dirty="0">
                <a:solidFill>
                  <a:srgbClr val="595959"/>
                </a:solidFill>
                <a:latin typeface="Nunito" pitchFamily="2" charset="0"/>
                <a:ea typeface="Roboto" panose="02000000000000000000" pitchFamily="2" charset="0"/>
              </a:rPr>
              <a:t> pada 24 September 2022</a:t>
            </a:r>
          </a:p>
          <a:p>
            <a:pPr marL="217764" indent="-217764">
              <a:buFont typeface="+mj-lt"/>
              <a:buAutoNum type="arabicPeriod"/>
            </a:pPr>
            <a:endParaRPr lang="en-US" sz="1143" dirty="0"/>
          </a:p>
        </p:txBody>
      </p:sp>
    </p:spTree>
    <p:extLst>
      <p:ext uri="{BB962C8B-B14F-4D97-AF65-F5344CB8AC3E}">
        <p14:creationId xmlns:p14="http://schemas.microsoft.com/office/powerpoint/2010/main" val="375415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6;p15">
            <a:extLst>
              <a:ext uri="{FF2B5EF4-FFF2-40B4-BE49-F238E27FC236}">
                <a16:creationId xmlns:a16="http://schemas.microsoft.com/office/drawing/2014/main" id="{C19F26C3-1620-46C3-A32D-3AF402EE4A1A}"/>
              </a:ext>
            </a:extLst>
          </p:cNvPr>
          <p:cNvSpPr txBox="1">
            <a:spLocks/>
          </p:cNvSpPr>
          <p:nvPr/>
        </p:nvSpPr>
        <p:spPr>
          <a:xfrm>
            <a:off x="1725888" y="682758"/>
            <a:ext cx="9365383" cy="607353"/>
          </a:xfrm>
          <a:prstGeom prst="rect">
            <a:avLst/>
          </a:prstGeom>
        </p:spPr>
        <p:txBody>
          <a:bodyPr spcFirstLastPara="1" wrap="square" lIns="87091" tIns="87091" rIns="87091" bIns="87091" anchor="t" anchorCtr="0">
            <a:normAutofit fontScale="82500" lnSpcReduction="20000"/>
          </a:bodyPr>
          <a:lstStyle>
            <a:lvl1pPr algn="l" defTabSz="9450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4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GB" sz="4331" dirty="0"/>
          </a:p>
        </p:txBody>
      </p:sp>
      <p:graphicFrame>
        <p:nvGraphicFramePr>
          <p:cNvPr id="22" name="Google Shape;67;p15">
            <a:extLst>
              <a:ext uri="{FF2B5EF4-FFF2-40B4-BE49-F238E27FC236}">
                <a16:creationId xmlns:a16="http://schemas.microsoft.com/office/drawing/2014/main" id="{969A75D3-6125-457E-91B2-6E7DC51070B4}"/>
              </a:ext>
            </a:extLst>
          </p:cNvPr>
          <p:cNvGraphicFramePr/>
          <p:nvPr/>
        </p:nvGraphicFramePr>
        <p:xfrm>
          <a:off x="1742892" y="1228296"/>
          <a:ext cx="8936358" cy="44014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7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0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Course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Materi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Waktu (09:00-11:00)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Narasumber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Pelaksanaan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93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General Course</a:t>
                      </a:r>
                      <a:endParaRPr sz="17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Membangun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Resiliensi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dalam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Memanfaatkan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Teknologi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6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Agustus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2022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Ferro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Ferizka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(Executive Director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Pijar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 Foundation)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Membina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Kerjasama Tim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dalam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Industri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Teknologi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10 Agustus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Arief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Ardinugroho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(Co-founder Kiriminaja.com dan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Funtastic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Consulting)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Pemikiran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Desain 101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13 Agustus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Leorede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Ano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Oky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F. T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(Program Manager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Pijar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 Foundation)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Dasar-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dasar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Komputasi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Awan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untuk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Administrator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16 Agustus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Todi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Adiyatmo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Wijoyo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(Co-Founder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Tonjoo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Pengenalan Pembelajaran Mesin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20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Agustus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2022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Ahmad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Ataka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A. R.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Dosen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DTETI UGM, Co-Founder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Jago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Robotika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Menguasai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Seni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Berkomunikasi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24 Agustus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Gracea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Vebby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Witjitra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K.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highlight>
                            <a:srgbClr val="FFFFFF"/>
                          </a:highlight>
                          <a:latin typeface="Nunito" pitchFamily="2" charset="0"/>
                          <a:ea typeface="Roboto"/>
                          <a:cs typeface="Roboto"/>
                          <a:sym typeface="Roboto"/>
                        </a:rPr>
                        <a:t>(Public Relations Consultant/Account Manager at BCW Indonesia)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Pentingnya Pemikiran Komputasional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27 Agustus 2022 *</a:t>
                      </a:r>
                      <a:r>
                        <a:rPr lang="en-GB" sz="1000" b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(14:00-16:00 WIB)</a:t>
                      </a:r>
                      <a:endParaRPr sz="1000" b="1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Ali Akbar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Septiandri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(Data Scientist at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Revolut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6ECC82-34CA-45DB-94F4-91FBA36B960F}"/>
              </a:ext>
            </a:extLst>
          </p:cNvPr>
          <p:cNvSpPr/>
          <p:nvPr/>
        </p:nvSpPr>
        <p:spPr>
          <a:xfrm>
            <a:off x="1448661" y="490622"/>
            <a:ext cx="3655900" cy="711785"/>
          </a:xfrm>
          <a:prstGeom prst="roundRect">
            <a:avLst>
              <a:gd name="adj" fmla="val 50000"/>
            </a:avLst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88CA6B-5A5B-4FEA-B950-E868F4A455FE}"/>
              </a:ext>
            </a:extLst>
          </p:cNvPr>
          <p:cNvSpPr/>
          <p:nvPr/>
        </p:nvSpPr>
        <p:spPr>
          <a:xfrm>
            <a:off x="1286342" y="532768"/>
            <a:ext cx="3737971" cy="6201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69225-7117-458D-951E-3F974A50E14A}"/>
              </a:ext>
            </a:extLst>
          </p:cNvPr>
          <p:cNvSpPr txBox="1"/>
          <p:nvPr/>
        </p:nvSpPr>
        <p:spPr>
          <a:xfrm>
            <a:off x="1481276" y="586162"/>
            <a:ext cx="3354311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86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Jadwal</a:t>
            </a:r>
            <a:r>
              <a:rPr lang="en-GB" sz="2286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GB" sz="2286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Perkuliahan</a:t>
            </a:r>
            <a:endParaRPr lang="en-GB" sz="2286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4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6;p15">
            <a:extLst>
              <a:ext uri="{FF2B5EF4-FFF2-40B4-BE49-F238E27FC236}">
                <a16:creationId xmlns:a16="http://schemas.microsoft.com/office/drawing/2014/main" id="{C19F26C3-1620-46C3-A32D-3AF402EE4A1A}"/>
              </a:ext>
            </a:extLst>
          </p:cNvPr>
          <p:cNvSpPr txBox="1">
            <a:spLocks/>
          </p:cNvSpPr>
          <p:nvPr/>
        </p:nvSpPr>
        <p:spPr>
          <a:xfrm>
            <a:off x="1725888" y="682758"/>
            <a:ext cx="9365383" cy="607353"/>
          </a:xfrm>
          <a:prstGeom prst="rect">
            <a:avLst/>
          </a:prstGeom>
        </p:spPr>
        <p:txBody>
          <a:bodyPr spcFirstLastPara="1" wrap="square" lIns="87091" tIns="87091" rIns="87091" bIns="87091" anchor="t" anchorCtr="0">
            <a:normAutofit fontScale="82500" lnSpcReduction="20000"/>
          </a:bodyPr>
          <a:lstStyle>
            <a:lvl1pPr algn="l" defTabSz="9450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4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GB" sz="4331" dirty="0"/>
          </a:p>
        </p:txBody>
      </p:sp>
      <p:graphicFrame>
        <p:nvGraphicFramePr>
          <p:cNvPr id="22" name="Google Shape;67;p15">
            <a:extLst>
              <a:ext uri="{FF2B5EF4-FFF2-40B4-BE49-F238E27FC236}">
                <a16:creationId xmlns:a16="http://schemas.microsoft.com/office/drawing/2014/main" id="{969A75D3-6125-457E-91B2-6E7DC5107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619084"/>
              </p:ext>
            </p:extLst>
          </p:nvPr>
        </p:nvGraphicFramePr>
        <p:xfrm>
          <a:off x="1742892" y="1228296"/>
          <a:ext cx="8936358" cy="44382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0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Course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Materi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Waktu (09:00-11:00)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Narasumber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Pelaksanaan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93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e-Governance Course</a:t>
                      </a:r>
                      <a:endParaRPr sz="1700" b="1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Mengaktifkan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Transformasi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Digital (Pada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Sektor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Pemerintahan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3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Fia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Mahanani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(STC on Digital Government The World Bank)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Identifikasi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Prinsip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Panduan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untuk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AI yang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Bertanggung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Jawab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dalam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Pemerintahan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7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Bhredipta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S.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(Adjunct Researcher CFDS)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Menentukan Strategi Kecerdasan Buatan untuk Menciptakan Nilai di Pemerintahan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10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Juan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Kanggrawan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(Head of Data Analytics &amp; Digital Products Jakarta Smart City)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Perlindungan Data Sektor Publik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14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Bhredipta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S.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(Adjunct Researcher CFDS)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Memecahkan masalah tata kelola data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17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Arjuna Aji Negara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(IT Manager at Telco Company)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Konfigurasikan Kebijakan Keamanan untuk Mengelola Data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21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Dimas Agung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Prasetyo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Kepala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UPT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Teknologi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Informasi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dan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Komunikasi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Universitas Terbuka)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Pengenalan Klasifikasi dan Proteksi Data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25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Muhammad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Rezqi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(Cybersecurity Investigation and Forensic Lead)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6ECC82-34CA-45DB-94F4-91FBA36B960F}"/>
              </a:ext>
            </a:extLst>
          </p:cNvPr>
          <p:cNvSpPr/>
          <p:nvPr/>
        </p:nvSpPr>
        <p:spPr>
          <a:xfrm>
            <a:off x="1448661" y="490622"/>
            <a:ext cx="3655900" cy="711785"/>
          </a:xfrm>
          <a:prstGeom prst="roundRect">
            <a:avLst>
              <a:gd name="adj" fmla="val 50000"/>
            </a:avLst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88CA6B-5A5B-4FEA-B950-E868F4A455FE}"/>
              </a:ext>
            </a:extLst>
          </p:cNvPr>
          <p:cNvSpPr/>
          <p:nvPr/>
        </p:nvSpPr>
        <p:spPr>
          <a:xfrm>
            <a:off x="1286342" y="532768"/>
            <a:ext cx="3737971" cy="6201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69225-7117-458D-951E-3F974A50E14A}"/>
              </a:ext>
            </a:extLst>
          </p:cNvPr>
          <p:cNvSpPr txBox="1"/>
          <p:nvPr/>
        </p:nvSpPr>
        <p:spPr>
          <a:xfrm>
            <a:off x="1481276" y="586162"/>
            <a:ext cx="3354311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86" b="1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Jadwal</a:t>
            </a:r>
            <a:r>
              <a:rPr lang="en-GB" sz="2286" b="1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 </a:t>
            </a:r>
            <a:r>
              <a:rPr lang="en-GB" sz="2286" b="1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Perkuliahan</a:t>
            </a:r>
            <a:endParaRPr lang="en-GB" sz="2286" b="1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3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6;p15">
            <a:extLst>
              <a:ext uri="{FF2B5EF4-FFF2-40B4-BE49-F238E27FC236}">
                <a16:creationId xmlns:a16="http://schemas.microsoft.com/office/drawing/2014/main" id="{C19F26C3-1620-46C3-A32D-3AF402EE4A1A}"/>
              </a:ext>
            </a:extLst>
          </p:cNvPr>
          <p:cNvSpPr txBox="1">
            <a:spLocks/>
          </p:cNvSpPr>
          <p:nvPr/>
        </p:nvSpPr>
        <p:spPr>
          <a:xfrm>
            <a:off x="1725888" y="682758"/>
            <a:ext cx="9365383" cy="607353"/>
          </a:xfrm>
          <a:prstGeom prst="rect">
            <a:avLst/>
          </a:prstGeom>
        </p:spPr>
        <p:txBody>
          <a:bodyPr spcFirstLastPara="1" wrap="square" lIns="87091" tIns="87091" rIns="87091" bIns="87091" anchor="t" anchorCtr="0">
            <a:normAutofit fontScale="82500" lnSpcReduction="20000"/>
          </a:bodyPr>
          <a:lstStyle>
            <a:lvl1pPr algn="l" defTabSz="9450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4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GB" sz="4331" dirty="0"/>
          </a:p>
        </p:txBody>
      </p:sp>
      <p:graphicFrame>
        <p:nvGraphicFramePr>
          <p:cNvPr id="22" name="Google Shape;67;p15">
            <a:extLst>
              <a:ext uri="{FF2B5EF4-FFF2-40B4-BE49-F238E27FC236}">
                <a16:creationId xmlns:a16="http://schemas.microsoft.com/office/drawing/2014/main" id="{969A75D3-6125-457E-91B2-6E7DC51070B4}"/>
              </a:ext>
            </a:extLst>
          </p:cNvPr>
          <p:cNvGraphicFramePr/>
          <p:nvPr/>
        </p:nvGraphicFramePr>
        <p:xfrm>
          <a:off x="1742892" y="1228296"/>
          <a:ext cx="8936358" cy="47887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0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Course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Kelas/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Materi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Waktu (09:00-11:00)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Narasumber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 Black" pitchFamily="2" charset="0"/>
                        </a:rPr>
                        <a:t>Pelaksanaan</a:t>
                      </a:r>
                      <a:endParaRPr sz="1000" b="1" dirty="0">
                        <a:solidFill>
                          <a:srgbClr val="152850"/>
                        </a:solidFill>
                        <a:latin typeface="Nunito Black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2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93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SME Course</a:t>
                      </a:r>
                      <a:endParaRPr sz="17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Berkenalan Dengan Model Bisnis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3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Fathin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Naufal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(Chief Executive Officer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Widya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Edu)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Membangun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Proyek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UMKM Digital yang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Berkelanjutan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7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Leorede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Ano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Oky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F. T.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(Project Management and Learning &amp; Development Enthusiast)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Mengaktifkan Transformasi Digital (Pada Sektor UMKM)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10 September 2022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Arief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Faqihudin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(Strategy &amp; Planning Manager of Digital Transformation Office (DTO) at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MoH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Mempelajari Prinsip Pemasaran yang Inklusif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14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Indra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Dwi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Prasetyo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(Managing Director ID Next Leader,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Director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Pijar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Foundation,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Co Chair Y20 Indonesia 2022)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Optimalisasi Excel untuk Administrasi Bisnis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17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Natasya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K.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(Innovation Planner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FnB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Unilever Indonesia)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Membangun Sistem Keuangan pada UMKM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21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Taufik</a:t>
                      </a: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Machrus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(Senior Vice President at PT Bank Syariah Indonesia)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Asinkronus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Mengenalkan Contoh Penggunaan AI kepada Pengguna Bisnis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24 September 2022</a:t>
                      </a:r>
                      <a:endParaRPr sz="100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Muhammad Nabil Satria </a:t>
                      </a:r>
                      <a:r>
                        <a:rPr lang="en-GB" sz="1000" b="1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Faradis</a:t>
                      </a:r>
                      <a:endParaRPr sz="1000" b="1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(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Direktur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Kerjasama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Industri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UNU Yogyakarta,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Direktur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Marketing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Eksekutif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Solo Technopark,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Direktur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</a:t>
                      </a: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Pijar</a:t>
                      </a:r>
                      <a:r>
                        <a:rPr lang="en-GB" sz="1000" dirty="0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 Foundation)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rgbClr val="152850"/>
                          </a:solidFill>
                          <a:latin typeface="Nunito" pitchFamily="2" charset="0"/>
                        </a:rPr>
                        <a:t>Sinkronus</a:t>
                      </a:r>
                      <a:endParaRPr sz="1000" dirty="0">
                        <a:solidFill>
                          <a:srgbClr val="152850"/>
                        </a:solidFill>
                        <a:latin typeface="Nunito" pitchFamily="2" charset="0"/>
                      </a:endParaRPr>
                    </a:p>
                  </a:txBody>
                  <a:tcPr marL="27220" marR="27220" marT="18147" marB="18147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6ECC82-34CA-45DB-94F4-91FBA36B960F}"/>
              </a:ext>
            </a:extLst>
          </p:cNvPr>
          <p:cNvSpPr/>
          <p:nvPr/>
        </p:nvSpPr>
        <p:spPr>
          <a:xfrm>
            <a:off x="1448661" y="490622"/>
            <a:ext cx="3655900" cy="711785"/>
          </a:xfrm>
          <a:prstGeom prst="roundRect">
            <a:avLst>
              <a:gd name="adj" fmla="val 50000"/>
            </a:avLst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88CA6B-5A5B-4FEA-B950-E868F4A455FE}"/>
              </a:ext>
            </a:extLst>
          </p:cNvPr>
          <p:cNvSpPr/>
          <p:nvPr/>
        </p:nvSpPr>
        <p:spPr>
          <a:xfrm>
            <a:off x="1286342" y="532768"/>
            <a:ext cx="3737971" cy="6201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69225-7117-458D-951E-3F974A50E14A}"/>
              </a:ext>
            </a:extLst>
          </p:cNvPr>
          <p:cNvSpPr txBox="1"/>
          <p:nvPr/>
        </p:nvSpPr>
        <p:spPr>
          <a:xfrm>
            <a:off x="1481276" y="586162"/>
            <a:ext cx="3354311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86" b="1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Jadwal</a:t>
            </a:r>
            <a:r>
              <a:rPr lang="en-GB" sz="2286" b="1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 </a:t>
            </a:r>
            <a:r>
              <a:rPr lang="en-GB" sz="2286" b="1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Perkuliahan</a:t>
            </a:r>
            <a:endParaRPr lang="en-GB" sz="2286" b="1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3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A0711D-CA78-4B89-AA29-D14B7F62107B}"/>
              </a:ext>
            </a:extLst>
          </p:cNvPr>
          <p:cNvGrpSpPr/>
          <p:nvPr/>
        </p:nvGrpSpPr>
        <p:grpSpPr>
          <a:xfrm rot="10800000">
            <a:off x="-8581" y="2294766"/>
            <a:ext cx="9861107" cy="2102836"/>
            <a:chOff x="6110294" y="2057056"/>
            <a:chExt cx="6495127" cy="32366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7C96AE-4460-45DC-B456-018424A44770}"/>
                </a:ext>
              </a:extLst>
            </p:cNvPr>
            <p:cNvSpPr/>
            <p:nvPr/>
          </p:nvSpPr>
          <p:spPr>
            <a:xfrm>
              <a:off x="6115946" y="2057056"/>
              <a:ext cx="6489475" cy="3236686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6AFC4B-006F-4D62-A754-81F98CD523A8}"/>
                </a:ext>
              </a:extLst>
            </p:cNvPr>
            <p:cNvSpPr/>
            <p:nvPr/>
          </p:nvSpPr>
          <p:spPr>
            <a:xfrm>
              <a:off x="6110294" y="2244258"/>
              <a:ext cx="6489475" cy="2862282"/>
            </a:xfrm>
            <a:prstGeom prst="rect">
              <a:avLst/>
            </a:prstGeom>
            <a:gradFill>
              <a:gsLst>
                <a:gs pos="54000">
                  <a:srgbClr val="00807F">
                    <a:alpha val="0"/>
                  </a:srgbClr>
                </a:gs>
                <a:gs pos="100000">
                  <a:srgbClr val="00B8B8">
                    <a:alpha val="78000"/>
                  </a:srgbClr>
                </a:gs>
              </a:gsLst>
              <a:lin ang="20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/>
              <a:endParaRPr lang="en-US" sz="1143" b="1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5F5FBE-C201-4C7A-A368-ECE06E58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61" y="422327"/>
            <a:ext cx="1857066" cy="558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184F-3896-4B9F-B8F3-04427240ADFB}"/>
              </a:ext>
            </a:extLst>
          </p:cNvPr>
          <p:cNvSpPr txBox="1"/>
          <p:nvPr/>
        </p:nvSpPr>
        <p:spPr>
          <a:xfrm>
            <a:off x="517010" y="2833110"/>
            <a:ext cx="3703258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48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Etiket</a:t>
            </a:r>
            <a:r>
              <a:rPr lang="en-GB" sz="3048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 </a:t>
            </a:r>
            <a:r>
              <a:rPr lang="en-GB" sz="3048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Perkuliahan</a:t>
            </a:r>
            <a:endParaRPr lang="en-GB" sz="3048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</a:endParaRPr>
          </a:p>
          <a:p>
            <a:r>
              <a:rPr lang="en-GB" sz="3048" dirty="0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Daring </a:t>
            </a:r>
            <a:r>
              <a:rPr lang="en-GB" sz="3048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Sinkronus</a:t>
            </a:r>
            <a:endParaRPr lang="en-US" sz="3048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A4DFA-AECC-44F2-A5EC-BCD08445E1E2}"/>
              </a:ext>
            </a:extLst>
          </p:cNvPr>
          <p:cNvSpPr txBox="1"/>
          <p:nvPr/>
        </p:nvSpPr>
        <p:spPr>
          <a:xfrm>
            <a:off x="6096000" y="1588984"/>
            <a:ext cx="3906839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15" dirty="0" err="1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Sebelum</a:t>
            </a:r>
            <a:r>
              <a:rPr lang="en-GB" sz="1715" dirty="0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 </a:t>
            </a:r>
            <a:r>
              <a:rPr lang="en-GB" sz="1715" dirty="0" err="1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perkuliahan</a:t>
            </a:r>
            <a:r>
              <a:rPr lang="en-GB" sz="1715" dirty="0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 </a:t>
            </a:r>
            <a:r>
              <a:rPr lang="en-GB" sz="1715" dirty="0" err="1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berlangsung</a:t>
            </a:r>
            <a:r>
              <a:rPr lang="en-GB" sz="1715" dirty="0">
                <a:solidFill>
                  <a:srgbClr val="F9F9F9"/>
                </a:solidFill>
                <a:latin typeface="Nunito Black" pitchFamily="2" charset="0"/>
                <a:ea typeface="Roboto Black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AEF9-1726-406B-8937-204D9AD095EA}"/>
              </a:ext>
            </a:extLst>
          </p:cNvPr>
          <p:cNvSpPr txBox="1"/>
          <p:nvPr/>
        </p:nvSpPr>
        <p:spPr>
          <a:xfrm>
            <a:off x="6360740" y="2052565"/>
            <a:ext cx="5012682" cy="116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27" indent="-326647">
              <a:lnSpc>
                <a:spcPct val="105000"/>
              </a:lnSpc>
              <a:spcBef>
                <a:spcPts val="1143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Pastikan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anda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i="1" dirty="0">
                <a:solidFill>
                  <a:schemeClr val="bg1"/>
                </a:solidFill>
                <a:latin typeface="Nunito" pitchFamily="2" charset="77"/>
              </a:rPr>
              <a:t>stand by 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di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ruang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tunggu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15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menit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sebelum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jadwal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kelas</a:t>
            </a:r>
            <a:endParaRPr lang="en-GB" sz="1330" dirty="0">
              <a:solidFill>
                <a:schemeClr val="bg1"/>
              </a:solidFill>
              <a:latin typeface="Nunito" pitchFamily="2" charset="77"/>
            </a:endParaRPr>
          </a:p>
          <a:p>
            <a:pPr marL="447627" indent="-326647">
              <a:lnSpc>
                <a:spcPct val="105000"/>
              </a:lnSpc>
              <a:buSzPts val="1600"/>
              <a:buFont typeface="Arial" panose="020B0604020202020204" pitchFamily="34" charset="0"/>
              <a:buChar char="•"/>
            </a:pP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Tuliskan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nama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GB" sz="1330" dirty="0" err="1">
                <a:solidFill>
                  <a:schemeClr val="bg1"/>
                </a:solidFill>
                <a:latin typeface="Nunito" pitchFamily="2" charset="77"/>
              </a:rPr>
              <a:t>lengkap</a:t>
            </a:r>
            <a:r>
              <a:rPr lang="en-GB" sz="1330" dirty="0">
                <a:solidFill>
                  <a:schemeClr val="bg1"/>
                </a:solidFill>
                <a:latin typeface="Nunito" pitchFamily="2" charset="77"/>
              </a:rPr>
              <a:t> Anda pada MS Teams</a:t>
            </a:r>
          </a:p>
          <a:p>
            <a:pPr marL="447627" indent="-326647">
              <a:lnSpc>
                <a:spcPct val="10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D" sz="1330" dirty="0" err="1">
                <a:solidFill>
                  <a:schemeClr val="bg1"/>
                </a:solidFill>
                <a:latin typeface="Nunito" pitchFamily="2" charset="77"/>
              </a:rPr>
              <a:t>Menggunakan</a:t>
            </a:r>
            <a:r>
              <a:rPr lang="en-ID" sz="1330" dirty="0">
                <a:solidFill>
                  <a:schemeClr val="bg1"/>
                </a:solidFill>
                <a:latin typeface="Nunito" pitchFamily="2" charset="77"/>
              </a:rPr>
              <a:t> virtual background yang </a:t>
            </a:r>
            <a:r>
              <a:rPr lang="en-ID" sz="1330" dirty="0" err="1">
                <a:solidFill>
                  <a:schemeClr val="bg1"/>
                </a:solidFill>
                <a:latin typeface="Nunito" pitchFamily="2" charset="77"/>
              </a:rPr>
              <a:t>dapat</a:t>
            </a:r>
            <a:r>
              <a:rPr lang="en-ID" sz="1330" dirty="0">
                <a:solidFill>
                  <a:schemeClr val="bg1"/>
                </a:solidFill>
                <a:latin typeface="Nunito" pitchFamily="2" charset="77"/>
              </a:rPr>
              <a:t> </a:t>
            </a:r>
            <a:r>
              <a:rPr lang="en-ID" sz="1330" dirty="0" err="1">
                <a:solidFill>
                  <a:schemeClr val="bg1"/>
                </a:solidFill>
                <a:latin typeface="Nunito" pitchFamily="2" charset="77"/>
              </a:rPr>
              <a:t>diunduh</a:t>
            </a:r>
            <a:r>
              <a:rPr lang="en-ID" sz="1330" dirty="0">
                <a:solidFill>
                  <a:schemeClr val="bg1"/>
                </a:solidFill>
                <a:latin typeface="Nunito" pitchFamily="2" charset="77"/>
              </a:rPr>
              <a:t> di platform</a:t>
            </a:r>
            <a:endParaRPr lang="en-GB" sz="1330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389A4-EDBF-4072-BA23-86AD33E1DB6E}"/>
              </a:ext>
            </a:extLst>
          </p:cNvPr>
          <p:cNvSpPr txBox="1"/>
          <p:nvPr/>
        </p:nvSpPr>
        <p:spPr>
          <a:xfrm>
            <a:off x="6096000" y="3277085"/>
            <a:ext cx="3462807" cy="366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  <a:spcBef>
                <a:spcPts val="1143"/>
              </a:spcBef>
            </a:pP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Saat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 </a:t>
            </a: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perkuliahan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 </a:t>
            </a: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berlangsung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4AB5E-E2E0-4F51-A456-F7EC132CF49E}"/>
              </a:ext>
            </a:extLst>
          </p:cNvPr>
          <p:cNvSpPr txBox="1"/>
          <p:nvPr/>
        </p:nvSpPr>
        <p:spPr>
          <a:xfrm>
            <a:off x="6360740" y="3804435"/>
            <a:ext cx="5012682" cy="30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27" indent="-326647">
              <a:lnSpc>
                <a:spcPct val="105000"/>
              </a:lnSpc>
              <a:spcBef>
                <a:spcPts val="1143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Pastikan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anda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b="1" dirty="0" err="1">
                <a:solidFill>
                  <a:schemeClr val="bg1"/>
                </a:solidFill>
                <a:latin typeface="Nunito" pitchFamily="2" charset="0"/>
              </a:rPr>
              <a:t>mematikan</a:t>
            </a:r>
            <a:r>
              <a:rPr lang="en-GB" sz="1334" b="1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b="1" dirty="0" err="1">
                <a:solidFill>
                  <a:schemeClr val="bg1"/>
                </a:solidFill>
                <a:latin typeface="Nunito" pitchFamily="2" charset="0"/>
              </a:rPr>
              <a:t>mikrofon</a:t>
            </a:r>
            <a:r>
              <a:rPr lang="en-GB" sz="1334" b="1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saat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tidak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berbicara</a:t>
            </a:r>
            <a:endParaRPr lang="en-GB" sz="1334" dirty="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74C26-D471-4B35-902D-A8A7A137C10D}"/>
              </a:ext>
            </a:extLst>
          </p:cNvPr>
          <p:cNvSpPr txBox="1"/>
          <p:nvPr/>
        </p:nvSpPr>
        <p:spPr>
          <a:xfrm>
            <a:off x="6096000" y="4328503"/>
            <a:ext cx="2553904" cy="366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  <a:spcBef>
                <a:spcPts val="1143"/>
              </a:spcBef>
            </a:pP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Saat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 </a:t>
            </a: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sesi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 </a:t>
            </a: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tanya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 </a:t>
            </a:r>
            <a:r>
              <a:rPr lang="en-GB" sz="1715" dirty="0" err="1">
                <a:solidFill>
                  <a:schemeClr val="bg1"/>
                </a:solidFill>
                <a:latin typeface="Nunito Black" pitchFamily="2" charset="0"/>
              </a:rPr>
              <a:t>jawab</a:t>
            </a:r>
            <a:r>
              <a:rPr lang="en-GB" sz="1715" dirty="0">
                <a:solidFill>
                  <a:schemeClr val="bg1"/>
                </a:solidFill>
                <a:latin typeface="Nunito Black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5A3E8-8E6A-4152-A04E-0B33E7662A8D}"/>
              </a:ext>
            </a:extLst>
          </p:cNvPr>
          <p:cNvSpPr txBox="1"/>
          <p:nvPr/>
        </p:nvSpPr>
        <p:spPr>
          <a:xfrm>
            <a:off x="6360740" y="4838745"/>
            <a:ext cx="5012682" cy="95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529" indent="-314549">
              <a:lnSpc>
                <a:spcPct val="105000"/>
              </a:lnSpc>
              <a:spcBef>
                <a:spcPts val="1143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Siapkan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pertanyaan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terbaikmu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untuk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para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narasumber</a:t>
            </a:r>
            <a:endParaRPr lang="en-GB" sz="1334" dirty="0">
              <a:solidFill>
                <a:schemeClr val="bg1"/>
              </a:solidFill>
              <a:latin typeface="Nunito" pitchFamily="2" charset="0"/>
            </a:endParaRPr>
          </a:p>
          <a:p>
            <a:pPr marL="435529" indent="-314549">
              <a:lnSpc>
                <a:spcPct val="105000"/>
              </a:lnSpc>
              <a:buSzPts val="1600"/>
              <a:buFont typeface="Arial" panose="020B0604020202020204" pitchFamily="34" charset="0"/>
              <a:buChar char="•"/>
            </a:pP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Gunakan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fitur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b="1" i="1" dirty="0">
                <a:solidFill>
                  <a:schemeClr val="bg1"/>
                </a:solidFill>
                <a:latin typeface="Nunito" pitchFamily="2" charset="0"/>
              </a:rPr>
              <a:t>raise hand</a:t>
            </a:r>
            <a:r>
              <a:rPr lang="en-GB" sz="1334" b="1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apabila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ingin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bertanya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secara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langsung</a:t>
            </a:r>
            <a:endParaRPr lang="en-GB" sz="1334" dirty="0">
              <a:solidFill>
                <a:schemeClr val="bg1"/>
              </a:solidFill>
              <a:latin typeface="Nunito" pitchFamily="2" charset="0"/>
            </a:endParaRPr>
          </a:p>
          <a:p>
            <a:pPr marL="435529" indent="-314549">
              <a:lnSpc>
                <a:spcPct val="105000"/>
              </a:lnSpc>
              <a:buSzPts val="1600"/>
              <a:buFont typeface="Arial" panose="020B0604020202020204" pitchFamily="34" charset="0"/>
              <a:buChar char="•"/>
            </a:pP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Kirimkan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pertanyaan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melalui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dirty="0" err="1">
                <a:solidFill>
                  <a:schemeClr val="bg1"/>
                </a:solidFill>
                <a:latin typeface="Nunito" pitchFamily="2" charset="0"/>
              </a:rPr>
              <a:t>fitur</a:t>
            </a:r>
            <a:r>
              <a:rPr lang="en-GB" sz="1334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en-GB" sz="1334" b="1" i="1" dirty="0">
                <a:solidFill>
                  <a:schemeClr val="bg1"/>
                </a:solidFill>
                <a:latin typeface="Nunito" pitchFamily="2" charset="0"/>
              </a:rPr>
              <a:t>chat box </a:t>
            </a:r>
            <a:endParaRPr lang="en-GB" sz="1334" b="1" dirty="0">
              <a:solidFill>
                <a:schemeClr val="bg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59100" y="195715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-5237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1120" y="195715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812" y="219704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32947" y="1417072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73505" y="2673746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93154" y="2402912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02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4" y="-270965"/>
            <a:ext cx="2584563" cy="25845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7325CE-22B4-4779-A657-EBF8CF595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53" y="2087448"/>
            <a:ext cx="630927" cy="63092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06" y="673250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53586" y="1175446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0126DE6-B055-48AD-A42B-7EDD8B426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5C54310-A91F-4C3B-A3DC-FB3E234F4404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4572380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53587" y="60042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86" y="5314789"/>
            <a:ext cx="722837" cy="722837"/>
          </a:xfrm>
          <a:prstGeom prst="rect">
            <a:avLst/>
          </a:prstGeom>
        </p:spPr>
      </p:pic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81E244A-B34B-4FF4-96AC-D77CFBD9D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44896"/>
              </p:ext>
            </p:extLst>
          </p:nvPr>
        </p:nvGraphicFramePr>
        <p:xfrm>
          <a:off x="6095999" y="1075353"/>
          <a:ext cx="5461263" cy="518506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563214">
                  <a:extLst>
                    <a:ext uri="{9D8B030D-6E8A-4147-A177-3AD203B41FA5}">
                      <a16:colId xmlns:a16="http://schemas.microsoft.com/office/drawing/2014/main" val="2365580026"/>
                    </a:ext>
                  </a:extLst>
                </a:gridCol>
                <a:gridCol w="2898049">
                  <a:extLst>
                    <a:ext uri="{9D8B030D-6E8A-4147-A177-3AD203B41FA5}">
                      <a16:colId xmlns:a16="http://schemas.microsoft.com/office/drawing/2014/main" val="1238912269"/>
                    </a:ext>
                  </a:extLst>
                </a:gridCol>
              </a:tblGrid>
              <a:tr h="45527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Nunito ExtraBold" pitchFamily="2" charset="0"/>
                        </a:rPr>
                        <a:t>Nama Daerah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Nunito ExtraBold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804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Sumatera Utara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Kalimantan Selatan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118812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Nusa Tenggara Barat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Kepulauan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Riau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30972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Timur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Kalimantan Timur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201544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Sumatera Barat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Maluku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86469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Barat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Kepulauan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Bangka Belitung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70603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Jawa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Tengah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Sulawesi Tenggara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4634747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Aceh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Papua Barat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70331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Dki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Jakarta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Kalimantan Barat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218371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Banten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Sulawesi Tengah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0272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Lampung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Jambi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5132078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Di Yogyakarta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Sulawesi Utara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486117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Sulawesi Selatan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Nusa Tenggara Timur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53998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Riau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Sulawesi Barat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220425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Kalimantan Tengah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Bengkulu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0869262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Bali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Gorontalo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96641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Papua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Kalimantan Utara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9041643"/>
                  </a:ext>
                </a:extLst>
              </a:tr>
              <a:tr h="2782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Sumatera Selatan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Maluku Utara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30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1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83A3A0-FD44-4AFA-B51E-843381DAA345}"/>
              </a:ext>
            </a:extLst>
          </p:cNvPr>
          <p:cNvSpPr/>
          <p:nvPr/>
        </p:nvSpPr>
        <p:spPr>
          <a:xfrm>
            <a:off x="6414758" y="1626158"/>
            <a:ext cx="4999844" cy="4145644"/>
          </a:xfrm>
          <a:prstGeom prst="roundRect">
            <a:avLst>
              <a:gd name="adj" fmla="val 3958"/>
            </a:avLst>
          </a:prstGeom>
          <a:noFill/>
          <a:ln>
            <a:solidFill>
              <a:srgbClr val="00206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594EFF-0FE6-41A4-BE50-8211177E9D0C}"/>
              </a:ext>
            </a:extLst>
          </p:cNvPr>
          <p:cNvSpPr/>
          <p:nvPr/>
        </p:nvSpPr>
        <p:spPr>
          <a:xfrm>
            <a:off x="6397153" y="1318721"/>
            <a:ext cx="1607361" cy="662653"/>
          </a:xfrm>
          <a:prstGeom prst="roundRect">
            <a:avLst>
              <a:gd name="adj" fmla="val 50000"/>
            </a:avLst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A0B0D1-941E-452E-A8B4-8A0E5024D615}"/>
              </a:ext>
            </a:extLst>
          </p:cNvPr>
          <p:cNvSpPr/>
          <p:nvPr/>
        </p:nvSpPr>
        <p:spPr>
          <a:xfrm>
            <a:off x="777399" y="1626158"/>
            <a:ext cx="4999844" cy="4145644"/>
          </a:xfrm>
          <a:prstGeom prst="roundRect">
            <a:avLst>
              <a:gd name="adj" fmla="val 3958"/>
            </a:avLst>
          </a:prstGeom>
          <a:noFill/>
          <a:ln>
            <a:solidFill>
              <a:srgbClr val="00206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2B5348-F9B7-4509-8422-487BA8CACA9A}"/>
              </a:ext>
            </a:extLst>
          </p:cNvPr>
          <p:cNvSpPr/>
          <p:nvPr/>
        </p:nvSpPr>
        <p:spPr>
          <a:xfrm>
            <a:off x="803567" y="1318721"/>
            <a:ext cx="2449769" cy="662653"/>
          </a:xfrm>
          <a:prstGeom prst="roundRect">
            <a:avLst>
              <a:gd name="adj" fmla="val 50000"/>
            </a:avLst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7D357-B63B-4922-BE4F-C95296EA24E7}"/>
              </a:ext>
            </a:extLst>
          </p:cNvPr>
          <p:cNvSpPr/>
          <p:nvPr/>
        </p:nvSpPr>
        <p:spPr>
          <a:xfrm>
            <a:off x="582466" y="1373166"/>
            <a:ext cx="2562014" cy="557051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0E9-BA48-4D6D-9DAE-58E3E48101FA}"/>
              </a:ext>
            </a:extLst>
          </p:cNvPr>
          <p:cNvSpPr txBox="1"/>
          <p:nvPr/>
        </p:nvSpPr>
        <p:spPr>
          <a:xfrm>
            <a:off x="929149" y="2004541"/>
            <a:ext cx="4848094" cy="393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529" indent="-302451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(Kelas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sinkronus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)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dengan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cara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scan QR </a:t>
            </a:r>
            <a:r>
              <a:rPr lang="en-GB" sz="1524" i="1" dirty="0">
                <a:solidFill>
                  <a:srgbClr val="152850"/>
                </a:solidFill>
                <a:latin typeface="Nunito" pitchFamily="2" charset="0"/>
              </a:rPr>
              <a:t>code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yang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akan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ditampilkan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pada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layar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kelas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oleh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tim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fasilitator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dalam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lima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menit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pertama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perkuliahan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d</a:t>
            </a:r>
            <a:r>
              <a:rPr lang="en-ID" sz="1520" dirty="0">
                <a:solidFill>
                  <a:srgbClr val="152850"/>
                </a:solidFill>
                <a:latin typeface="Nunito" pitchFamily="2" charset="77"/>
              </a:rPr>
              <a:t>an </a:t>
            </a:r>
            <a:r>
              <a:rPr lang="en-ID" sz="1520" dirty="0" err="1">
                <a:solidFill>
                  <a:srgbClr val="152850"/>
                </a:solidFill>
                <a:latin typeface="Nunito" pitchFamily="2" charset="77"/>
              </a:rPr>
              <a:t>sewaktu-waktu</a:t>
            </a:r>
            <a:r>
              <a:rPr lang="en-ID" sz="1520" dirty="0">
                <a:solidFill>
                  <a:srgbClr val="152850"/>
                </a:solidFill>
                <a:latin typeface="Nunito" pitchFamily="2" charset="77"/>
              </a:rPr>
              <a:t> di </a:t>
            </a:r>
            <a:r>
              <a:rPr lang="en-ID" sz="1520" dirty="0" err="1">
                <a:solidFill>
                  <a:srgbClr val="152850"/>
                </a:solidFill>
                <a:latin typeface="Nunito" pitchFamily="2" charset="77"/>
              </a:rPr>
              <a:t>tengah</a:t>
            </a:r>
            <a:r>
              <a:rPr lang="en-ID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ID" sz="1520" dirty="0" err="1">
                <a:solidFill>
                  <a:srgbClr val="152850"/>
                </a:solidFill>
                <a:latin typeface="Nunito" pitchFamily="2" charset="77"/>
              </a:rPr>
              <a:t>perkuliahan</a:t>
            </a:r>
            <a:endParaRPr lang="en-GB" sz="1520" dirty="0">
              <a:solidFill>
                <a:srgbClr val="152850"/>
              </a:solidFill>
              <a:latin typeface="Nunito" pitchFamily="2" charset="77"/>
            </a:endParaRPr>
          </a:p>
          <a:p>
            <a:pPr marL="435529" indent="-302451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(Kelas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)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dengan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mengikuti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video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dari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awal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hingga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akhir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dan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mengerjakan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i="1" dirty="0">
                <a:solidFill>
                  <a:srgbClr val="152850"/>
                </a:solidFill>
                <a:latin typeface="Nunito" pitchFamily="2" charset="0"/>
              </a:rPr>
              <a:t>post test</a:t>
            </a:r>
          </a:p>
          <a:p>
            <a:pPr marL="435529" indent="-302451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Minimal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kehadiran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 75% 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(11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dari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14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)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untuk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mendapatkan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sertifikat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kelulusan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Microsoft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Academy</a:t>
            </a:r>
          </a:p>
          <a:p>
            <a:pPr marL="272205" indent="-27220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24" dirty="0">
              <a:solidFill>
                <a:srgbClr val="152850"/>
              </a:solidFill>
              <a:latin typeface="Nunito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F93D1-2F9A-40E4-9F36-9012FDDB0562}"/>
              </a:ext>
            </a:extLst>
          </p:cNvPr>
          <p:cNvSpPr txBox="1"/>
          <p:nvPr/>
        </p:nvSpPr>
        <p:spPr>
          <a:xfrm>
            <a:off x="777398" y="1352429"/>
            <a:ext cx="2925917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429" dirty="0" err="1">
                <a:solidFill>
                  <a:schemeClr val="bg1"/>
                </a:solidFill>
                <a:latin typeface="Nunito Black" pitchFamily="2" charset="0"/>
              </a:rPr>
              <a:t>Presensi</a:t>
            </a:r>
            <a:endParaRPr lang="en-US" sz="2286" dirty="0">
              <a:solidFill>
                <a:schemeClr val="bg1"/>
              </a:solidFill>
              <a:latin typeface="Nunito Black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550488-BF8F-42E8-88A4-823A79F75712}"/>
              </a:ext>
            </a:extLst>
          </p:cNvPr>
          <p:cNvSpPr/>
          <p:nvPr/>
        </p:nvSpPr>
        <p:spPr>
          <a:xfrm>
            <a:off x="6202135" y="1373166"/>
            <a:ext cx="1682111" cy="557051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72362-0056-4448-BFCF-D7687BABB9F7}"/>
              </a:ext>
            </a:extLst>
          </p:cNvPr>
          <p:cNvSpPr txBox="1"/>
          <p:nvPr/>
        </p:nvSpPr>
        <p:spPr>
          <a:xfrm>
            <a:off x="6674348" y="2004541"/>
            <a:ext cx="4722563" cy="322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205" indent="-27220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Peserta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diwajibkan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mengerjakan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pada </a:t>
            </a:r>
            <a:r>
              <a:rPr lang="en-US" sz="1715" b="1" dirty="0">
                <a:solidFill>
                  <a:srgbClr val="152850"/>
                </a:solidFill>
                <a:latin typeface="Nunito" pitchFamily="2" charset="0"/>
              </a:rPr>
              <a:t>microsoft.futureskills.id 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di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setiap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b="1" dirty="0" err="1">
                <a:solidFill>
                  <a:srgbClr val="152850"/>
                </a:solidFill>
                <a:latin typeface="Nunito" pitchFamily="2" charset="0"/>
              </a:rPr>
              <a:t>sinkronus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dan </a:t>
            </a:r>
            <a:r>
              <a:rPr lang="en-US" sz="1715" b="1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endParaRPr lang="en-US" sz="1715" b="1" dirty="0">
              <a:solidFill>
                <a:srgbClr val="152850"/>
              </a:solidFill>
              <a:latin typeface="Nunito" pitchFamily="2" charset="0"/>
            </a:endParaRPr>
          </a:p>
          <a:p>
            <a:pPr marL="272205" indent="-27220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i="1" dirty="0">
                <a:solidFill>
                  <a:srgbClr val="152850"/>
                </a:solidFill>
                <a:latin typeface="Nunito" pitchFamily="2" charset="0"/>
              </a:rPr>
              <a:t>post test 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(di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akhir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setiap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b="1" dirty="0" err="1">
                <a:solidFill>
                  <a:srgbClr val="152850"/>
                </a:solidFill>
                <a:latin typeface="Nunito" pitchFamily="2" charset="0"/>
              </a:rPr>
              <a:t>sinkronus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dan </a:t>
            </a:r>
            <a:r>
              <a:rPr lang="en-US" sz="1715" b="1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)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dapat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diulang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maksimal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3 kali</a:t>
            </a:r>
          </a:p>
          <a:p>
            <a:pPr marL="272205" indent="-272205" fontAlgn="base">
              <a:lnSpc>
                <a:spcPct val="150000"/>
              </a:lnSpc>
              <a:spcAft>
                <a:spcPts val="1143"/>
              </a:spcAft>
              <a:buFont typeface="Arial" panose="020B0604020202020204" pitchFamily="34" charset="0"/>
              <a:buChar char="•"/>
            </a:pP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Pada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,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terdapat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2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jenis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US" sz="1715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: </a:t>
            </a:r>
            <a:r>
              <a:rPr lang="en-US" sz="1715" i="1" dirty="0">
                <a:solidFill>
                  <a:srgbClr val="152850"/>
                </a:solidFill>
                <a:latin typeface="Nunito" pitchFamily="2" charset="0"/>
              </a:rPr>
              <a:t>post test</a:t>
            </a:r>
            <a:r>
              <a:rPr lang="en-US" sz="1715" dirty="0">
                <a:solidFill>
                  <a:srgbClr val="152850"/>
                </a:solidFill>
                <a:latin typeface="Nunito" pitchFamily="2" charset="0"/>
              </a:rPr>
              <a:t> dan </a:t>
            </a:r>
            <a:r>
              <a:rPr lang="en-US" sz="1715" i="1" dirty="0">
                <a:solidFill>
                  <a:srgbClr val="152850"/>
                </a:solidFill>
                <a:latin typeface="Nunito" pitchFamily="2" charset="0"/>
              </a:rPr>
              <a:t>progress check</a:t>
            </a:r>
            <a:endParaRPr lang="en-US" sz="1715" dirty="0">
              <a:solidFill>
                <a:srgbClr val="152850"/>
              </a:solidFill>
              <a:latin typeface="Nuni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F3BF1-43C7-44FE-8E5D-8F42109F4426}"/>
              </a:ext>
            </a:extLst>
          </p:cNvPr>
          <p:cNvSpPr txBox="1"/>
          <p:nvPr/>
        </p:nvSpPr>
        <p:spPr>
          <a:xfrm>
            <a:off x="6397068" y="1352429"/>
            <a:ext cx="1185118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429" dirty="0" err="1">
                <a:solidFill>
                  <a:schemeClr val="bg1"/>
                </a:solidFill>
                <a:latin typeface="Nunito Black" pitchFamily="2" charset="0"/>
                <a:ea typeface="Roboto Black" panose="02000000000000000000" pitchFamily="2" charset="0"/>
              </a:rPr>
              <a:t>Kuis</a:t>
            </a:r>
            <a:endParaRPr lang="en-US" sz="3429" dirty="0">
              <a:solidFill>
                <a:schemeClr val="bg1"/>
              </a:solidFill>
              <a:latin typeface="Nunito Black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66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k Arc 15">
            <a:extLst>
              <a:ext uri="{FF2B5EF4-FFF2-40B4-BE49-F238E27FC236}">
                <a16:creationId xmlns:a16="http://schemas.microsoft.com/office/drawing/2014/main" id="{ECC3816F-F1E9-4F8F-B5E1-8E2471016779}"/>
              </a:ext>
            </a:extLst>
          </p:cNvPr>
          <p:cNvSpPr/>
          <p:nvPr/>
        </p:nvSpPr>
        <p:spPr>
          <a:xfrm rot="16200000">
            <a:off x="7260850" y="1295777"/>
            <a:ext cx="4252196" cy="4252196"/>
          </a:xfrm>
          <a:prstGeom prst="blockArc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0F4A3604-9D73-4075-B0FC-166F49670DF1}"/>
              </a:ext>
            </a:extLst>
          </p:cNvPr>
          <p:cNvSpPr/>
          <p:nvPr/>
        </p:nvSpPr>
        <p:spPr>
          <a:xfrm rot="5400000">
            <a:off x="7093102" y="1126940"/>
            <a:ext cx="4604117" cy="4604117"/>
          </a:xfrm>
          <a:prstGeom prst="blockArc">
            <a:avLst/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13F28-0C7B-438D-A08E-3A22252C9112}"/>
              </a:ext>
            </a:extLst>
          </p:cNvPr>
          <p:cNvSpPr txBox="1"/>
          <p:nvPr/>
        </p:nvSpPr>
        <p:spPr>
          <a:xfrm>
            <a:off x="568639" y="647553"/>
            <a:ext cx="6524463" cy="73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4191" dirty="0" err="1">
                <a:solidFill>
                  <a:srgbClr val="152850"/>
                </a:solidFill>
                <a:latin typeface="Nunito Black" pitchFamily="2" charset="0"/>
              </a:rPr>
              <a:t>Kebijakan</a:t>
            </a:r>
            <a:r>
              <a:rPr lang="en-GB" sz="4191" dirty="0">
                <a:solidFill>
                  <a:srgbClr val="152850"/>
                </a:solidFill>
                <a:latin typeface="Nunito Black" pitchFamily="2" charset="0"/>
              </a:rPr>
              <a:t> </a:t>
            </a:r>
            <a:r>
              <a:rPr lang="en-GB" sz="4191" dirty="0" err="1">
                <a:solidFill>
                  <a:srgbClr val="152850"/>
                </a:solidFill>
                <a:latin typeface="Nunito Black" pitchFamily="2" charset="0"/>
              </a:rPr>
              <a:t>Konversi</a:t>
            </a:r>
            <a:r>
              <a:rPr lang="en-GB" sz="4191" dirty="0">
                <a:solidFill>
                  <a:srgbClr val="152850"/>
                </a:solidFill>
                <a:latin typeface="Nunito Black" pitchFamily="2" charset="0"/>
              </a:rPr>
              <a:t> SKS</a:t>
            </a:r>
            <a:endParaRPr lang="en-US" sz="3048" b="1" dirty="0">
              <a:solidFill>
                <a:srgbClr val="152850"/>
              </a:solidFill>
              <a:latin typeface="Nunito Black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0E9-BA48-4D6D-9DAE-58E3E48101FA}"/>
              </a:ext>
            </a:extLst>
          </p:cNvPr>
          <p:cNvSpPr txBox="1"/>
          <p:nvPr/>
        </p:nvSpPr>
        <p:spPr>
          <a:xfrm>
            <a:off x="1029923" y="1437825"/>
            <a:ext cx="6063178" cy="463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Program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Mircrosoft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tidak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wajib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dikonversi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b="1" dirty="0" err="1">
                <a:solidFill>
                  <a:srgbClr val="152850"/>
                </a:solidFill>
                <a:latin typeface="Nunito" pitchFamily="2" charset="0"/>
              </a:rPr>
              <a:t>ke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 KRS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Jumlah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Microsoft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Academy = 14 Kelas (per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= 120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menit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kuliah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sinkronus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/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+  30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menit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evaluasi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mandiri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/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) = 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3 SKS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Apabila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peserta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dapat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lolos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program Microsoft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i="1" dirty="0">
                <a:solidFill>
                  <a:srgbClr val="152850"/>
                </a:solidFill>
                <a:latin typeface="Nunito" pitchFamily="2" charset="0"/>
              </a:rPr>
              <a:t>Internship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,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jumlah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SKS yang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dapat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diklaim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hingga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b="1" dirty="0">
                <a:solidFill>
                  <a:srgbClr val="152850"/>
                </a:solidFill>
                <a:latin typeface="Nunito" pitchFamily="2" charset="0"/>
              </a:rPr>
              <a:t>20 SKS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Peserta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yang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berkeinginan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untuk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mengkonversi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program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ini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SKS,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dapat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berkonsultasi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akademik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di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kampus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masing-masing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terkait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jumlah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konversi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KRS (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dikarenakan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setiap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kampus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memiliki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kebijakan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yang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berbeda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)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Di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akhir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program,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panitia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akan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menerbitkan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sertifikat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yang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dapat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diajukan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ke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kampus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masing-masing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sebagai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bukti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telah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mengikuti</a:t>
            </a:r>
            <a:r>
              <a:rPr lang="en-GB" sz="1524" dirty="0">
                <a:solidFill>
                  <a:srgbClr val="152850"/>
                </a:solidFill>
                <a:latin typeface="Nunito" pitchFamily="2" charset="0"/>
              </a:rPr>
              <a:t> program Microsoft </a:t>
            </a:r>
            <a:r>
              <a:rPr lang="en-GB" sz="1524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endParaRPr lang="en-GB" sz="1524" dirty="0">
              <a:solidFill>
                <a:srgbClr val="152850"/>
              </a:solidFill>
              <a:latin typeface="Nunito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9DD6435-25F8-406C-8BB7-AD0F5B7B8A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171" r="29114" b="-171"/>
          <a:stretch/>
        </p:blipFill>
        <p:spPr>
          <a:xfrm>
            <a:off x="7325135" y="1349403"/>
            <a:ext cx="4159195" cy="4159195"/>
          </a:xfrm>
        </p:spPr>
      </p:pic>
    </p:spTree>
    <p:extLst>
      <p:ext uri="{BB962C8B-B14F-4D97-AF65-F5344CB8AC3E}">
        <p14:creationId xmlns:p14="http://schemas.microsoft.com/office/powerpoint/2010/main" val="168686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k Arc 15">
            <a:extLst>
              <a:ext uri="{FF2B5EF4-FFF2-40B4-BE49-F238E27FC236}">
                <a16:creationId xmlns:a16="http://schemas.microsoft.com/office/drawing/2014/main" id="{ECC3816F-F1E9-4F8F-B5E1-8E2471016779}"/>
              </a:ext>
            </a:extLst>
          </p:cNvPr>
          <p:cNvSpPr/>
          <p:nvPr/>
        </p:nvSpPr>
        <p:spPr>
          <a:xfrm rot="16200000">
            <a:off x="436072" y="1936937"/>
            <a:ext cx="4252196" cy="4252196"/>
          </a:xfrm>
          <a:prstGeom prst="blockArc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0F4A3604-9D73-4075-B0FC-166F49670DF1}"/>
              </a:ext>
            </a:extLst>
          </p:cNvPr>
          <p:cNvSpPr/>
          <p:nvPr/>
        </p:nvSpPr>
        <p:spPr>
          <a:xfrm rot="5400000">
            <a:off x="268324" y="1768100"/>
            <a:ext cx="4604117" cy="4604117"/>
          </a:xfrm>
          <a:prstGeom prst="blockArc">
            <a:avLst/>
          </a:prstGeom>
          <a:solidFill>
            <a:srgbClr val="00B8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13F28-0C7B-438D-A08E-3A22252C9112}"/>
              </a:ext>
            </a:extLst>
          </p:cNvPr>
          <p:cNvSpPr txBox="1"/>
          <p:nvPr/>
        </p:nvSpPr>
        <p:spPr>
          <a:xfrm>
            <a:off x="504352" y="419415"/>
            <a:ext cx="111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600" dirty="0">
                <a:solidFill>
                  <a:srgbClr val="152850"/>
                </a:solidFill>
                <a:latin typeface="Nunito Black" pitchFamily="2" charset="0"/>
              </a:rPr>
              <a:t>Instagram Challenge: </a:t>
            </a:r>
            <a:r>
              <a:rPr lang="en-GB" sz="3600" dirty="0" err="1">
                <a:solidFill>
                  <a:srgbClr val="152850"/>
                </a:solidFill>
                <a:latin typeface="Nunito Black" pitchFamily="2" charset="0"/>
              </a:rPr>
              <a:t>Kelas</a:t>
            </a:r>
            <a:r>
              <a:rPr lang="en-GB" sz="3600" dirty="0">
                <a:solidFill>
                  <a:srgbClr val="152850"/>
                </a:solidFill>
                <a:latin typeface="Nunito Black" pitchFamily="2" charset="0"/>
              </a:rPr>
              <a:t> </a:t>
            </a:r>
            <a:r>
              <a:rPr lang="en-GB" sz="3600" dirty="0" err="1">
                <a:solidFill>
                  <a:srgbClr val="152850"/>
                </a:solidFill>
                <a:latin typeface="Nunito Black" pitchFamily="2" charset="0"/>
              </a:rPr>
              <a:t>Asinkronus</a:t>
            </a:r>
            <a:endParaRPr lang="en-US" sz="2400" b="1" dirty="0">
              <a:solidFill>
                <a:srgbClr val="152850"/>
              </a:solidFill>
              <a:latin typeface="Nunito Black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0E9-BA48-4D6D-9DAE-58E3E48101FA}"/>
              </a:ext>
            </a:extLst>
          </p:cNvPr>
          <p:cNvSpPr txBox="1"/>
          <p:nvPr/>
        </p:nvSpPr>
        <p:spPr>
          <a:xfrm>
            <a:off x="5262708" y="1629554"/>
            <a:ext cx="6063178" cy="42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882">
              <a:lnSpc>
                <a:spcPct val="150000"/>
              </a:lnSpc>
              <a:buSzPts val="1800"/>
            </a:pP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Info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Umum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dan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Persyaratan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: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Membuat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IG story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sesuai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kreativitas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masing-masing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dengan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ketentuan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menuliskan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kesan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/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ilmu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/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refleksi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yang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didapatkan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dari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kelas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dan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narasumber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b="1" dirty="0" err="1">
                <a:solidFill>
                  <a:srgbClr val="152850"/>
                </a:solidFill>
                <a:latin typeface="Nunito" pitchFamily="2" charset="77"/>
              </a:rPr>
              <a:t>asinkronus</a:t>
            </a:r>
            <a:endParaRPr lang="en-GB" sz="1520" b="1" dirty="0">
              <a:solidFill>
                <a:srgbClr val="152850"/>
              </a:solidFill>
              <a:latin typeface="Nunito" pitchFamily="2" charset="77"/>
            </a:endParaRP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Memberikan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tag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kepada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@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futureskills.id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@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pijarfoundation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dan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narasumber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(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jika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memungkinkan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)</a:t>
            </a: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GB" sz="1520" dirty="0">
              <a:solidFill>
                <a:srgbClr val="152850"/>
              </a:solidFill>
              <a:latin typeface="Nunito" pitchFamily="2" charset="77"/>
            </a:endParaRP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Peserta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dengan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IG story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terbaik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akan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dihubungi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maksimal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h+2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dari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jadwal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kelas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asinkronus</a:t>
            </a:r>
            <a:endParaRPr lang="en-GB" sz="1520" dirty="0">
              <a:solidFill>
                <a:srgbClr val="152850"/>
              </a:solidFill>
              <a:latin typeface="Nunito" pitchFamily="2" charset="77"/>
            </a:endParaRP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Hadiah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e-money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senilai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@30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ribu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untuk</a:t>
            </a:r>
            <a:r>
              <a:rPr lang="en-GB" sz="1520" dirty="0">
                <a:solidFill>
                  <a:srgbClr val="152850"/>
                </a:solidFill>
                <a:latin typeface="Nunito" pitchFamily="2" charset="77"/>
              </a:rPr>
              <a:t> 5 orang per </a:t>
            </a:r>
            <a:r>
              <a:rPr lang="en-GB" sz="1520" dirty="0" err="1">
                <a:solidFill>
                  <a:srgbClr val="152850"/>
                </a:solidFill>
                <a:latin typeface="Nunito" pitchFamily="2" charset="77"/>
              </a:rPr>
              <a:t>pertemuan</a:t>
            </a:r>
            <a:endParaRPr lang="en-GB" sz="1520" dirty="0">
              <a:solidFill>
                <a:srgbClr val="152850"/>
              </a:solidFill>
              <a:latin typeface="Nunito" pitchFamily="2" charset="77"/>
            </a:endParaRPr>
          </a:p>
          <a:p>
            <a:pPr marL="435529" indent="-326647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GB" sz="1520" dirty="0">
              <a:solidFill>
                <a:srgbClr val="152850"/>
              </a:solidFill>
              <a:latin typeface="Nunito" pitchFamily="2" charset="77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9DD6435-25F8-406C-8BB7-AD0F5B7B8A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171" r="29114" b="-171"/>
          <a:stretch/>
        </p:blipFill>
        <p:spPr>
          <a:xfrm>
            <a:off x="500357" y="2005311"/>
            <a:ext cx="4159195" cy="4159195"/>
          </a:xfrm>
        </p:spPr>
      </p:pic>
    </p:spTree>
    <p:extLst>
      <p:ext uri="{BB962C8B-B14F-4D97-AF65-F5344CB8AC3E}">
        <p14:creationId xmlns:p14="http://schemas.microsoft.com/office/powerpoint/2010/main" val="702937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70E715-8A2E-43CF-B1E9-F055552D2DCC}"/>
              </a:ext>
            </a:extLst>
          </p:cNvPr>
          <p:cNvSpPr/>
          <p:nvPr/>
        </p:nvSpPr>
        <p:spPr>
          <a:xfrm>
            <a:off x="1228157" y="1440613"/>
            <a:ext cx="10869160" cy="3187510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07A30-7E5C-443B-8F00-00EF7F8BDC1C}"/>
              </a:ext>
            </a:extLst>
          </p:cNvPr>
          <p:cNvSpPr/>
          <p:nvPr/>
        </p:nvSpPr>
        <p:spPr>
          <a:xfrm>
            <a:off x="1374812" y="1585027"/>
            <a:ext cx="10718062" cy="2818795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E6BD2-A311-4D6E-BD4B-052FF855B204}"/>
              </a:ext>
            </a:extLst>
          </p:cNvPr>
          <p:cNvSpPr txBox="1"/>
          <p:nvPr/>
        </p:nvSpPr>
        <p:spPr>
          <a:xfrm>
            <a:off x="6477161" y="1705451"/>
            <a:ext cx="4368163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GB" sz="5144" dirty="0">
                <a:solidFill>
                  <a:srgbClr val="1528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Microsoft </a:t>
            </a:r>
            <a:r>
              <a:rPr lang="en-GB" sz="5144" dirty="0" err="1">
                <a:solidFill>
                  <a:srgbClr val="1528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Berpijar</a:t>
            </a:r>
            <a:r>
              <a:rPr lang="en-GB" sz="5144" dirty="0">
                <a:solidFill>
                  <a:srgbClr val="1528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Internship</a:t>
            </a:r>
            <a:endParaRPr lang="en-US" sz="3810" b="1" dirty="0">
              <a:solidFill>
                <a:srgbClr val="1528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0E9-BA48-4D6D-9DAE-58E3E48101FA}"/>
              </a:ext>
            </a:extLst>
          </p:cNvPr>
          <p:cNvSpPr txBox="1"/>
          <p:nvPr/>
        </p:nvSpPr>
        <p:spPr>
          <a:xfrm>
            <a:off x="930315" y="1025899"/>
            <a:ext cx="5351378" cy="445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529" indent="-302451">
              <a:lnSpc>
                <a:spcPct val="150000"/>
              </a:lnSpc>
              <a:buSzPts val="1400"/>
              <a:buChar char="-"/>
            </a:pP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Hanya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500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peserta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yang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telah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lolos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seleksi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(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berdasarkan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evaluasi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kehadiran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kelas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sinkronus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,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asinkronus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dan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kuis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) yang </a:t>
            </a:r>
            <a:r>
              <a:rPr lang="en-GB" sz="1905" i="1" dirty="0">
                <a:solidFill>
                  <a:srgbClr val="152850"/>
                </a:solidFill>
                <a:latin typeface="Nunito" pitchFamily="2" charset="0"/>
              </a:rPr>
              <a:t>eligible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untuk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mengikuti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Microsoft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Berpijar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Internship</a:t>
            </a:r>
          </a:p>
          <a:p>
            <a:pPr marL="435529" indent="-302451">
              <a:lnSpc>
                <a:spcPct val="150000"/>
              </a:lnSpc>
              <a:buSzPts val="1400"/>
              <a:buChar char="-"/>
            </a:pP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Internship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akan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dilaksanakan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pada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dua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sektor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: UMKM dan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kantor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Pemerintah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Daerah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setempat</a:t>
            </a:r>
            <a:endParaRPr lang="en-GB" sz="1905" dirty="0">
              <a:solidFill>
                <a:srgbClr val="152850"/>
              </a:solidFill>
              <a:latin typeface="Nunito" pitchFamily="2" charset="0"/>
            </a:endParaRPr>
          </a:p>
          <a:p>
            <a:pPr marL="435529" indent="-302451">
              <a:lnSpc>
                <a:spcPct val="150000"/>
              </a:lnSpc>
              <a:buSzPts val="1400"/>
              <a:buChar char="-"/>
            </a:pP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Informasi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lebih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lengkap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akan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disampaikan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pada </a:t>
            </a:r>
            <a:r>
              <a:rPr lang="en-GB" sz="1905" dirty="0" err="1">
                <a:solidFill>
                  <a:srgbClr val="152850"/>
                </a:solidFill>
                <a:latin typeface="Nunito" pitchFamily="2" charset="0"/>
              </a:rPr>
              <a:t>bulan</a:t>
            </a:r>
            <a:r>
              <a:rPr lang="en-GB" sz="1905" dirty="0">
                <a:solidFill>
                  <a:srgbClr val="152850"/>
                </a:solidFill>
                <a:latin typeface="Nunito" pitchFamily="2" charset="0"/>
              </a:rPr>
              <a:t> September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C402DFF-211D-46D2-837B-F4F7F267E4E2}"/>
              </a:ext>
            </a:extLst>
          </p:cNvPr>
          <p:cNvSpPr/>
          <p:nvPr/>
        </p:nvSpPr>
        <p:spPr>
          <a:xfrm>
            <a:off x="10597772" y="0"/>
            <a:ext cx="1499544" cy="2392668"/>
          </a:xfrm>
          <a:custGeom>
            <a:avLst/>
            <a:gdLst>
              <a:gd name="connsiteX0" fmla="*/ 0 w 1574174"/>
              <a:gd name="connsiteY0" fmla="*/ 0 h 2511748"/>
              <a:gd name="connsiteX1" fmla="*/ 1574174 w 1574174"/>
              <a:gd name="connsiteY1" fmla="*/ 0 h 2511748"/>
              <a:gd name="connsiteX2" fmla="*/ 1574174 w 1574174"/>
              <a:gd name="connsiteY2" fmla="*/ 2511748 h 2511748"/>
              <a:gd name="connsiteX3" fmla="*/ 833444 w 1574174"/>
              <a:gd name="connsiteY3" fmla="*/ 2511748 h 2511748"/>
              <a:gd name="connsiteX4" fmla="*/ 234228 w 1574174"/>
              <a:gd name="connsiteY4" fmla="*/ 1975510 h 2511748"/>
              <a:gd name="connsiteX5" fmla="*/ 0 w 1574174"/>
              <a:gd name="connsiteY5" fmla="*/ 0 h 251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174" h="2511748">
                <a:moveTo>
                  <a:pt x="0" y="0"/>
                </a:moveTo>
                <a:lnTo>
                  <a:pt x="1574174" y="0"/>
                </a:lnTo>
                <a:lnTo>
                  <a:pt x="1574174" y="2511748"/>
                </a:lnTo>
                <a:lnTo>
                  <a:pt x="833444" y="2511748"/>
                </a:lnTo>
                <a:cubicBezTo>
                  <a:pt x="538843" y="2511748"/>
                  <a:pt x="269195" y="2270444"/>
                  <a:pt x="234228" y="197551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8B8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84686"/>
            <a:endParaRPr lang="en-US" sz="1143" b="1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70C0A22-13B7-4F21-BA11-FB69ABF37AF0}"/>
              </a:ext>
            </a:extLst>
          </p:cNvPr>
          <p:cNvSpPr/>
          <p:nvPr/>
        </p:nvSpPr>
        <p:spPr>
          <a:xfrm>
            <a:off x="11092876" y="146880"/>
            <a:ext cx="1004443" cy="5799864"/>
          </a:xfrm>
          <a:custGeom>
            <a:avLst/>
            <a:gdLst>
              <a:gd name="connsiteX0" fmla="*/ 790532 w 901261"/>
              <a:gd name="connsiteY0" fmla="*/ 0 h 5204068"/>
              <a:gd name="connsiteX1" fmla="*/ 901261 w 901261"/>
              <a:gd name="connsiteY1" fmla="*/ 0 h 5204068"/>
              <a:gd name="connsiteX2" fmla="*/ 901261 w 901261"/>
              <a:gd name="connsiteY2" fmla="*/ 5204068 h 5204068"/>
              <a:gd name="connsiteX3" fmla="*/ 767079 w 901261"/>
              <a:gd name="connsiteY3" fmla="*/ 5103021 h 5204068"/>
              <a:gd name="connsiteX4" fmla="*/ 431070 w 901261"/>
              <a:gd name="connsiteY4" fmla="*/ 4473818 h 5204068"/>
              <a:gd name="connsiteX5" fmla="*/ 6258 w 901261"/>
              <a:gd name="connsiteY5" fmla="*/ 890904 h 5204068"/>
              <a:gd name="connsiteX6" fmla="*/ 790532 w 901261"/>
              <a:gd name="connsiteY6" fmla="*/ 0 h 52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261" h="5204068">
                <a:moveTo>
                  <a:pt x="790532" y="0"/>
                </a:moveTo>
                <a:lnTo>
                  <a:pt x="901261" y="0"/>
                </a:lnTo>
                <a:lnTo>
                  <a:pt x="901261" y="5204068"/>
                </a:lnTo>
                <a:lnTo>
                  <a:pt x="767079" y="5103021"/>
                </a:lnTo>
                <a:cubicBezTo>
                  <a:pt x="586639" y="4941546"/>
                  <a:pt x="460117" y="4718820"/>
                  <a:pt x="431070" y="4473818"/>
                </a:cubicBezTo>
                <a:lnTo>
                  <a:pt x="6258" y="890904"/>
                </a:lnTo>
                <a:cubicBezTo>
                  <a:pt x="-51836" y="400901"/>
                  <a:pt x="301084" y="0"/>
                  <a:pt x="790532" y="0"/>
                </a:cubicBezTo>
                <a:close/>
              </a:path>
            </a:pathLst>
          </a:custGeom>
          <a:solidFill>
            <a:srgbClr val="036997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84686"/>
            <a:endParaRPr lang="en-US" sz="1143" b="1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896AF9-650C-43BB-89FB-CB0099D56A75}"/>
              </a:ext>
            </a:extLst>
          </p:cNvPr>
          <p:cNvSpPr/>
          <p:nvPr/>
        </p:nvSpPr>
        <p:spPr>
          <a:xfrm>
            <a:off x="99126" y="862853"/>
            <a:ext cx="246903" cy="4649596"/>
          </a:xfrm>
          <a:custGeom>
            <a:avLst/>
            <a:gdLst>
              <a:gd name="connsiteX0" fmla="*/ 0 w 259191"/>
              <a:gd name="connsiteY0" fmla="*/ 0 h 4880999"/>
              <a:gd name="connsiteX1" fmla="*/ 35504 w 259191"/>
              <a:gd name="connsiteY1" fmla="*/ 19271 h 4880999"/>
              <a:gd name="connsiteX2" fmla="*/ 259191 w 259191"/>
              <a:gd name="connsiteY2" fmla="*/ 439976 h 4880999"/>
              <a:gd name="connsiteX3" fmla="*/ 259191 w 259191"/>
              <a:gd name="connsiteY3" fmla="*/ 4441023 h 4880999"/>
              <a:gd name="connsiteX4" fmla="*/ 35504 w 259191"/>
              <a:gd name="connsiteY4" fmla="*/ 4861728 h 4880999"/>
              <a:gd name="connsiteX5" fmla="*/ 0 w 259191"/>
              <a:gd name="connsiteY5" fmla="*/ 4880999 h 4880999"/>
              <a:gd name="connsiteX6" fmla="*/ 0 w 259191"/>
              <a:gd name="connsiteY6" fmla="*/ 0 h 48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1" h="4880999">
                <a:moveTo>
                  <a:pt x="0" y="0"/>
                </a:moveTo>
                <a:lnTo>
                  <a:pt x="35504" y="19271"/>
                </a:lnTo>
                <a:cubicBezTo>
                  <a:pt x="170461" y="110446"/>
                  <a:pt x="259191" y="264849"/>
                  <a:pt x="259191" y="439976"/>
                </a:cubicBezTo>
                <a:lnTo>
                  <a:pt x="259191" y="4441023"/>
                </a:lnTo>
                <a:cubicBezTo>
                  <a:pt x="259191" y="4616150"/>
                  <a:pt x="170461" y="4770553"/>
                  <a:pt x="35504" y="4861728"/>
                </a:cubicBezTo>
                <a:lnTo>
                  <a:pt x="0" y="4880999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innerShdw blurRad="114300" dist="76200" dir="1386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84686"/>
            <a:endParaRPr lang="en-US" sz="1143" b="1" dirty="0"/>
          </a:p>
        </p:txBody>
      </p:sp>
    </p:spTree>
    <p:extLst>
      <p:ext uri="{BB962C8B-B14F-4D97-AF65-F5344CB8AC3E}">
        <p14:creationId xmlns:p14="http://schemas.microsoft.com/office/powerpoint/2010/main" val="22584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C011A4-91BE-4D31-A08D-830A7C3A9E2E}"/>
              </a:ext>
            </a:extLst>
          </p:cNvPr>
          <p:cNvGrpSpPr/>
          <p:nvPr/>
        </p:nvGrpSpPr>
        <p:grpSpPr>
          <a:xfrm>
            <a:off x="2746390" y="2679326"/>
            <a:ext cx="6699220" cy="1258850"/>
            <a:chOff x="2426163" y="2677760"/>
            <a:chExt cx="7032630" cy="132150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9A8AF41-69ED-46C1-9D16-2DA2756B1726}"/>
                </a:ext>
              </a:extLst>
            </p:cNvPr>
            <p:cNvSpPr/>
            <p:nvPr/>
          </p:nvSpPr>
          <p:spPr>
            <a:xfrm>
              <a:off x="2426163" y="2677760"/>
              <a:ext cx="7032630" cy="1309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4686" algn="ctr"/>
              <a:endParaRPr lang="en-US" sz="1000" b="1" dirty="0"/>
            </a:p>
          </p:txBody>
        </p:sp>
        <p:sp>
          <p:nvSpPr>
            <p:cNvPr id="4" name="Google Shape;823;p32">
              <a:extLst>
                <a:ext uri="{FF2B5EF4-FFF2-40B4-BE49-F238E27FC236}">
                  <a16:creationId xmlns:a16="http://schemas.microsoft.com/office/drawing/2014/main" id="{18F3E240-AB39-4686-A333-24775C74C14A}"/>
                </a:ext>
              </a:extLst>
            </p:cNvPr>
            <p:cNvSpPr txBox="1"/>
            <p:nvPr/>
          </p:nvSpPr>
          <p:spPr>
            <a:xfrm>
              <a:off x="2854508" y="2768138"/>
              <a:ext cx="6036579" cy="1231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buClr>
                  <a:srgbClr val="00B8B8"/>
                </a:buClr>
                <a:buSzPts val="6600"/>
              </a:pPr>
              <a:r>
                <a:rPr lang="en-US" sz="7621" b="1" dirty="0">
                  <a:solidFill>
                    <a:srgbClr val="152850"/>
                  </a:solidFill>
                  <a:latin typeface="Nunito" pitchFamily="2" charset="0"/>
                  <a:ea typeface="Roboto"/>
                  <a:cs typeface="Rubik" pitchFamily="2" charset="-79"/>
                  <a:sym typeface="Roboto"/>
                </a:rPr>
                <a:t>Thank You.</a:t>
              </a:r>
              <a:endParaRPr sz="7621" b="1" dirty="0">
                <a:solidFill>
                  <a:srgbClr val="152850"/>
                </a:solidFill>
                <a:latin typeface="Nunito" pitchFamily="2" charset="0"/>
                <a:ea typeface="Roboto"/>
                <a:cs typeface="Rubik" pitchFamily="2" charset="-79"/>
                <a:sym typeface="Roboto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58" y="5065081"/>
            <a:ext cx="1969006" cy="5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693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26010"/>
              </p:ext>
            </p:extLst>
          </p:nvPr>
        </p:nvGraphicFramePr>
        <p:xfrm>
          <a:off x="4835511" y="948092"/>
          <a:ext cx="3250999" cy="5482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Angkatan Laut (AAL),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Angkatan Udara (AAU),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Kepolisian (AKPOL),Semarang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Pimpinan Perusahaan (APP),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Teknologi Kulit Yogyakarta (ATK)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Amikom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Bina Nusantara University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Imam Bonjol,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Langsa, Langsa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Palangkaraya, Palangkaraya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Purwokerto,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Salatiga,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Sultan Maulana Hasanuddin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Surakarta,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Tulungagung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IKIP Siliwangi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IKOPIN University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Az-zaytun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Negeri Raden Intan,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Negeri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Tazkia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Ilmu Sosial dan Ilmu Politik Jakarta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Kesenian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Pariwisata dan Bisnis Internasional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Pendidikan Indonesia Garut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Pertanian Bogor,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Sains dan Teknologi Akprind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Adhi Tama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Bandung,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Teknologi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dan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Bisnis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Kalla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52162"/>
              </p:ext>
            </p:extLst>
          </p:nvPr>
        </p:nvGraphicFramePr>
        <p:xfrm>
          <a:off x="8246047" y="948092"/>
          <a:ext cx="3250999" cy="5482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Kalimantan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Nasional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PLN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Sepuluh Nopember,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Sumatera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Telkom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Telkom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Teknologi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Del Sumatera Utara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ISI Padang Panjang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LSPR Communication &amp; Business Institute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Politekik Perkeretaapian Indonesia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Ati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Balikpapan, Balikpapan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Elektronika Negeri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Harapan Bersama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Ambon, Ambon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Bali, Badung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Bali, Kuta-Badung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Bandung,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Batam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Jember,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Lampung,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Madiun,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Madura, Sampang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Malang,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Media Kreatif,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Pontianak,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Negeri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Samarinda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Samarinda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2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693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63511"/>
              </p:ext>
            </p:extLst>
          </p:nvPr>
        </p:nvGraphicFramePr>
        <p:xfrm>
          <a:off x="4835511" y="948092"/>
          <a:ext cx="3250999" cy="5688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Semarang, Semarang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Sriwijaya, Palembang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Ujung pandang,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Perkapalan Negeri Surabaya,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Perkeretaapian Indonesia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Pertanian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Negeri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Pangkajene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Kepulauan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Pangkajene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Kepulauan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Piksi Input Serang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Pratama Mulia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STIA LAN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Akuntansi Negara, STAN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Bahasa Asing LIA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Administrasi,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Administrasi, LAN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Ekonomi Nusa Megarkencana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Ilmu Ekuitas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Manajemen Industri(STMI),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Tinggi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Manajemen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PPM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Pariwisata Bali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Tinggi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Penyuluhan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Pertanian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(STTP)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Magelang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Pertanahan Nasional (STPN),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Tinggi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Teknologi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Tinggi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Teknologi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Kedirgantaraan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(STTKD)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 Tinggi Teknologi Nuklir (STTN),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Jurai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Siwo Metro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Kudus, Kudus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98854"/>
              </p:ext>
            </p:extLst>
          </p:nvPr>
        </p:nvGraphicFramePr>
        <p:xfrm>
          <a:off x="8246047" y="948092"/>
          <a:ext cx="3250999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Pekalongan, Pekalongan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Ponorogo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STAIN Watampone, Bone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STIA Banten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Dharma Bumi Putera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Dharma Putra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IBMT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STIE Mahardhika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STIKS Tarakanita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STMIK IKMI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STMIK Tasikmalaya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Trisakti Schoolf of Management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Alauddin,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Ar-Raniry, Banda Aceh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Maulana Malik Ibrahim,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Prof. KH. Saifuddin Zuhri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Raden Intan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Sultan Maulana Hasanuddin Banten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Sultan Syarif Kasim (SUSKA), Pekanbaru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Sumatera Utara,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Ampel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Gunung Djati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Sunan Kalijaga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Syarif Hidayatullah Jakarta‎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Walisongo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UIN Walisongo,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 Subang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Univeristas Krisnadwipayana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 Terbuka  UPBJJ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Agustus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1945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Banyuwangi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14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246467"/>
              </p:ext>
            </p:extLst>
          </p:nvPr>
        </p:nvGraphicFramePr>
        <p:xfrm>
          <a:off x="4835511" y="1146212"/>
          <a:ext cx="3250999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1945 Samarinda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1945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17 Agustus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Adhi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Rajasa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Reswara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Sanjaya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Ahmad Dahlan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Airlangga,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Al-Azhar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Al-Azhar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Alma 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AMIKOM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Amikom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Andalas,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Atma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Jaya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Atma Jaya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Bangka Belitung, Bangka Belitung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Bengkulu, Bengkulu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Bhamada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Slawi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Bhayangkara Jakarta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Bina Sarana Informatika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Brawijaya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Buana Perjuangan Karawang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Buddhi Dharma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Budi Luhur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Cokroaminoto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Palopo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Darwan Ali Sampit Kalimantan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Dian Nuswantoro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Dias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Nuswantoro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Diponegoro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Djuanda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80411"/>
              </p:ext>
            </p:extLst>
          </p:nvPr>
        </p:nvGraphicFramePr>
        <p:xfrm>
          <a:off x="8246046" y="1146212"/>
          <a:ext cx="3755453" cy="5246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Dr.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Soetomo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(UNITOMO)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Esa Unggul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Gadjah Mada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GARUT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Gunadarma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Haluoleo, Kendari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Hasanuddin,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Hasym Asy'ari Tebuireng Jombang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Hayam Wuruk Perbanas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HKBP Nommensen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Indo Global Mandiri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Indraprasta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45 Bekasi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Lamongan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Maulana Malik Ibrahim,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Sunan Ampel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Sunan Kalijaga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Negeri Syarif Hidayatullah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Nusantara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Raden Rahmat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Riau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Sultan Agung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Islam Syekh Yusuf Tangerang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Jambi, Jambi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1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/>
        </p:nvGraphicFramePr>
        <p:xfrm>
          <a:off x="4835511" y="1146212"/>
          <a:ext cx="3250999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Jember,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Jenderal Achmad Yani,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Jenderal Soedirman,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Jendral Ahmad Yani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s-E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Katolik</a:t>
                      </a:r>
                      <a:r>
                        <a:rPr lang="es-E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De La Salle Manado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Katolik Musi Charitas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Katolik Santo Thomas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Kebangsaan Republik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Komputer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Kristen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Kristen Satya Wacana,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Kuningan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Lambung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Mangkurat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, Banjarmasin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Lampung,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Mahaputra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Muhammad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Yamin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Majalengka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Malikussaleh, Lhokseumawe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Maritim Raja Ali Haji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Mataram, Mataram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Medan Area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Mercubuana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Mercubuana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Merdeka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Kalimantan Timur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Magelang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/>
        </p:nvGraphicFramePr>
        <p:xfrm>
          <a:off x="8246046" y="1146212"/>
          <a:ext cx="3755453" cy="508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Prof Dr. HAMKA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Purworejo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Riau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Sidoarjo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Sumatera Utara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Tangerang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Muhammadiyah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Mulawarman, Samarinda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Multimedia Nusantara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Muslim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Nahdlatul Ulama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Gorontalo, Gorontalo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Malang,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Manado, Manado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Medan,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Padang,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Semarang (UNNES)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Semarang,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Surabaya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Surabaya,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Surakarta Sebelas Maret,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Negeri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Nusa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Mandiri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56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48290"/>
              </p:ext>
            </p:extLst>
          </p:nvPr>
        </p:nvGraphicFramePr>
        <p:xfrm>
          <a:off x="4835511" y="1146212"/>
          <a:ext cx="3250999" cy="5304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Nusa Putra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Padjadjaran,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Pakuan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Palangka Raya, Palangka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Pamulang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Pancasakti Tegal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Pancasila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Pasundan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Pattimura, Ambon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Pekalongan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Pelita Bangsa Bekasi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Pelita Harapan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Pembangunan Nasional Veteran (UPN),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Ganesha, Singaraja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Cibiru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Serang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Pendidikan Indonesia, Kampus Daerah Sumedang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Peradaban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Perintis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Persada Indonesia Y.A.I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Pertahanan Indonesia (UNHAN)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Pertamina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Adi Buana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PGRI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Polythecnic Astra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Presiden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97614"/>
              </p:ext>
            </p:extLst>
          </p:nvPr>
        </p:nvGraphicFramePr>
        <p:xfrm>
          <a:off x="8246046" y="1146212"/>
          <a:ext cx="3755453" cy="516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Proklamasi 45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Putra Bangsa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Respati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Riau, Pekanbaru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Sains Al-Qur'an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Sains Al-Qur'an Wonosobo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Sam Ratulangi, Manado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Sanata Dharma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Sarjanawiyata Tamansiswa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Sebelas Maret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Sekolah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Tinggi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Ekonomi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(STIE)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Miftahul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Huda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Selamat Sri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Setia Budi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Siliwangi (UNSIL), Tasikmalaya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Singaperbangsa (UNSIKA), Kampus Daerah Karawang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Sriwijaya, Palembang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Sultan Ageng Tirtayasa, Serang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Sumatera Selatan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Sumatera Utara,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Swadaya Gunung Jati (Unswagati) di Kota Cirebon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Syiah Kuala, Banda Aceh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Tadulako, Palu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Tangerang 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Tanjungpura,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Teknologi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Telkom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Terbuka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Terbuka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Universitas Terbuka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Pondok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Cabe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76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828" y="300923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386" y="426590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2035" y="399507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03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4155CC-BBD2-4BDD-870D-873362B3D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5" y="3689387"/>
            <a:ext cx="541901" cy="5419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D620D6F-CD15-4CA6-9E2E-DAC29814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6" y="4573601"/>
            <a:ext cx="2584563" cy="25845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F768BE6-EE74-4A90-B196-B983A90EEC09}"/>
              </a:ext>
            </a:extLst>
          </p:cNvPr>
          <p:cNvSpPr txBox="1"/>
          <p:nvPr/>
        </p:nvSpPr>
        <p:spPr>
          <a:xfrm>
            <a:off x="1442468" y="6005488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7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913373"/>
              </p:ext>
            </p:extLst>
          </p:nvPr>
        </p:nvGraphicFramePr>
        <p:xfrm>
          <a:off x="6188105" y="2129536"/>
          <a:ext cx="4106266" cy="3119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687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661579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Tidar Magelang, Magelang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Trilogi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Trunojoyo Madura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Trunojoyo, Bangkalan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Udayana, Denpasar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Wanita Internasional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Warmadewa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Wijaya Putra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Winaya Mukti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YARSI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Universitas Yuppentek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Universiti Malaysia Kelantan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239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Jawa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Timur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70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0E68173-3AA8-4FF3-8D74-400BB3D46419}"/>
              </a:ext>
            </a:extLst>
          </p:cNvPr>
          <p:cNvSpPr/>
          <p:nvPr/>
        </p:nvSpPr>
        <p:spPr>
          <a:xfrm>
            <a:off x="1947981" y="196936"/>
            <a:ext cx="463474" cy="6466570"/>
          </a:xfrm>
          <a:prstGeom prst="roundRect">
            <a:avLst>
              <a:gd name="adj" fmla="val 45142"/>
            </a:avLst>
          </a:prstGeom>
          <a:solidFill>
            <a:srgbClr val="039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B4029-4C1F-4248-8731-A5BA580B27EF}"/>
              </a:ext>
            </a:extLst>
          </p:cNvPr>
          <p:cNvSpPr/>
          <p:nvPr/>
        </p:nvSpPr>
        <p:spPr>
          <a:xfrm rot="10800000">
            <a:off x="0" y="0"/>
            <a:ext cx="12465401" cy="6858001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445346-41D3-4F32-8461-E7E55C9CAF8F}"/>
              </a:ext>
            </a:extLst>
          </p:cNvPr>
          <p:cNvSpPr/>
          <p:nvPr/>
        </p:nvSpPr>
        <p:spPr>
          <a:xfrm rot="10800000">
            <a:off x="1" y="196936"/>
            <a:ext cx="2696067" cy="6064702"/>
          </a:xfrm>
          <a:prstGeom prst="rect">
            <a:avLst/>
          </a:prstGeom>
          <a:gradFill>
            <a:gsLst>
              <a:gs pos="54000">
                <a:srgbClr val="00807F">
                  <a:alpha val="0"/>
                </a:srgbClr>
              </a:gs>
              <a:gs pos="100000">
                <a:srgbClr val="00B8B8">
                  <a:alpha val="78000"/>
                </a:srgb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686"/>
            <a:endParaRPr lang="en-US" sz="1143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8E798-DB2E-48C4-8562-FA76ABCB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52" y="220925"/>
            <a:ext cx="1969006" cy="5918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BBBAE0E-968B-4002-9ABC-A227D8F5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821706" y="4679645"/>
            <a:ext cx="2432901" cy="2432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7E9EF-DD4E-469D-A6E0-D605D74093D9}"/>
              </a:ext>
            </a:extLst>
          </p:cNvPr>
          <p:cNvSpPr txBox="1"/>
          <p:nvPr/>
        </p:nvSpPr>
        <p:spPr>
          <a:xfrm>
            <a:off x="2062264" y="5936319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3E1F-7D07-460E-9CA7-2570A7F757BB}"/>
              </a:ext>
            </a:extLst>
          </p:cNvPr>
          <p:cNvSpPr txBox="1"/>
          <p:nvPr/>
        </p:nvSpPr>
        <p:spPr>
          <a:xfrm>
            <a:off x="3081913" y="5665485"/>
            <a:ext cx="96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ExtraBold" pitchFamily="2" charset="0"/>
              </a:rPr>
              <a:t>04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FC8F15-642D-4463-9057-B7794576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-269744"/>
            <a:ext cx="2584563" cy="25845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52E3CC1-5018-4E1F-B575-D3835379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87" y="674471"/>
            <a:ext cx="482995" cy="482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9E7C75-5BA9-4BB4-B284-07FCD485CF6B}"/>
              </a:ext>
            </a:extLst>
          </p:cNvPr>
          <p:cNvSpPr txBox="1"/>
          <p:nvPr/>
        </p:nvSpPr>
        <p:spPr>
          <a:xfrm>
            <a:off x="1442467" y="1176667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F795DD-21E2-4388-9219-2DFFF176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6" y="5316010"/>
            <a:ext cx="722837" cy="722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13EFF-4C35-4AAD-BDDF-0A839C12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41045" y="1335735"/>
            <a:ext cx="2584563" cy="258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87DB-F5A6-44C1-B11D-5AED9DB84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2" y="2147421"/>
            <a:ext cx="630927" cy="63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4130-90D9-469E-A3EC-C5CAB13C4E0C}"/>
              </a:ext>
            </a:extLst>
          </p:cNvPr>
          <p:cNvSpPr txBox="1"/>
          <p:nvPr/>
        </p:nvSpPr>
        <p:spPr>
          <a:xfrm>
            <a:off x="1442467" y="2767622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DAERAH 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PESERTA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2BB9D-DB2A-4B37-91A9-FECF9D1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53262"/>
              </p:ext>
            </p:extLst>
          </p:nvPr>
        </p:nvGraphicFramePr>
        <p:xfrm>
          <a:off x="4835511" y="1146212"/>
          <a:ext cx="3250999" cy="5246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6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2898933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Angkatan Udara (AAU), Yogyakarta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Kepolisian (AKPOL),Semarang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4642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Pimpinan Perusahaan (APP),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11989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Akademi Teknologi Kulit Yogyakarta (ATK)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365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Bina Nusantara University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6994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Imam Bonjol, Padang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Palangkaraya, Palangkaraya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Purwokerto,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Salatiga,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Sultan Maulana Hasanuddin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Surakarta, Surakarta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IAIN Tulungagung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IKOPIN University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Az-zaytun Indonesia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Negeri Raden Intan,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Negeri Salatiga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Agama Islam Tazkia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Ilmu Sosial dan Ilmu Politik Jakarta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Kesenian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Pariwisata dan Bisnis Internasional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Pendidikan Indonesia Garut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Pertanian Bogor, Bogor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Adhi Tama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Bandung,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dan Bisnis Kalla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Kalimantan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Nasional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PLN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Sepuluh Nopember,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Teknologi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Sumatera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2FFF291-A514-4983-BE6D-E83EBEC7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07209"/>
              </p:ext>
            </p:extLst>
          </p:nvPr>
        </p:nvGraphicFramePr>
        <p:xfrm>
          <a:off x="8246046" y="1146212"/>
          <a:ext cx="3755453" cy="5246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696">
                  <a:extLst>
                    <a:ext uri="{9D8B030D-6E8A-4147-A177-3AD203B41FA5}">
                      <a16:colId xmlns:a16="http://schemas.microsoft.com/office/drawing/2014/main" val="1067439719"/>
                    </a:ext>
                  </a:extLst>
                </a:gridCol>
                <a:gridCol w="3348757">
                  <a:extLst>
                    <a:ext uri="{9D8B030D-6E8A-4147-A177-3AD203B41FA5}">
                      <a16:colId xmlns:a16="http://schemas.microsoft.com/office/drawing/2014/main" val="3572412408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Telkom Purwokerto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7795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Institut Teknologi Telkom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365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ISI Padang Panjang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867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LSPR Communication &amp; Business Institute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1812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Politekik Perkeretaapian Indonesia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9195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Ati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2914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Balikpapan, Balikpapan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2116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Elektronika Negeri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12689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Harapan Bersama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6425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Ambon, Ambon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197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Bali, Badung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132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Bali, Kuta-Badung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570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Bandung, Bandung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31408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Batam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95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037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Jember, Jember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2627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Lampung, Bandar Lampung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3056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Madiun,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232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Malang, Malang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584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Medan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6210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Media Kreatif, Jakarta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818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Pontianak, Pontianak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379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Samarinda, Samarinda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33607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Semarang, Semarang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41483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Sriwijaya, Palembang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2951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Negeri Ujung pandang, Makassar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0591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Perkapalan Negeri Surabaya, Surabaya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439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Perkeretaapian Indonesia Madiun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2681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 Pertanian Negeri Pangkajene Kepulauan, Pangkajene Kepulauan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9699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solidFill>
                      <a:srgbClr val="039F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Politeknik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Piksi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Input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Serang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94231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6838A60B-EC68-427C-960D-6D7727A3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52165" y="2953447"/>
            <a:ext cx="2584563" cy="258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8CE7F-018F-412F-B382-0E103C791C5B}"/>
              </a:ext>
            </a:extLst>
          </p:cNvPr>
          <p:cNvSpPr txBox="1"/>
          <p:nvPr/>
        </p:nvSpPr>
        <p:spPr>
          <a:xfrm>
            <a:off x="1453587" y="4385334"/>
            <a:ext cx="1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UNIV.</a:t>
            </a:r>
          </a:p>
          <a:p>
            <a:pPr algn="ctr"/>
            <a:r>
              <a:rPr lang="en-US" sz="1200" dirty="0">
                <a:solidFill>
                  <a:srgbClr val="039FA2"/>
                </a:solidFill>
                <a:latin typeface="Nunito ExtraBold" pitchFamily="2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EBB3-F168-4C94-9C18-D604F5C77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25" y="3767416"/>
            <a:ext cx="541901" cy="5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4417</Words>
  <Application>Microsoft Macintosh PowerPoint</Application>
  <PresentationFormat>Widescreen</PresentationFormat>
  <Paragraphs>1563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Nunito Black</vt:lpstr>
      <vt:lpstr>Nunito</vt:lpstr>
      <vt:lpstr>Roboto Black</vt:lpstr>
      <vt:lpstr>Calibri Light</vt:lpstr>
      <vt:lpstr>Roboto</vt:lpstr>
      <vt:lpstr>Nunito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Universitas Nahdlatul Ulama Yogyakarta</dc:creator>
  <cp:lastModifiedBy>Muhammad Rizky</cp:lastModifiedBy>
  <cp:revision>6</cp:revision>
  <dcterms:created xsi:type="dcterms:W3CDTF">2022-08-03T09:23:40Z</dcterms:created>
  <dcterms:modified xsi:type="dcterms:W3CDTF">2022-08-05T04:51:37Z</dcterms:modified>
</cp:coreProperties>
</file>